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4"/>
  </p:handoutMasterIdLst>
  <p:sldIdLst>
    <p:sldId id="301" r:id="rId3"/>
    <p:sldId id="589" r:id="rId5"/>
    <p:sldId id="542" r:id="rId6"/>
    <p:sldId id="303" r:id="rId7"/>
    <p:sldId id="264" r:id="rId8"/>
    <p:sldId id="369" r:id="rId9"/>
    <p:sldId id="370" r:id="rId10"/>
    <p:sldId id="344" r:id="rId11"/>
    <p:sldId id="270" r:id="rId12"/>
    <p:sldId id="324" r:id="rId13"/>
    <p:sldId id="633" r:id="rId14"/>
    <p:sldId id="342" r:id="rId15"/>
    <p:sldId id="345" r:id="rId16"/>
    <p:sldId id="285" r:id="rId17"/>
    <p:sldId id="346" r:id="rId18"/>
    <p:sldId id="347" r:id="rId19"/>
    <p:sldId id="374" r:id="rId20"/>
    <p:sldId id="349" r:id="rId21"/>
    <p:sldId id="350" r:id="rId22"/>
    <p:sldId id="351" r:id="rId23"/>
    <p:sldId id="426" r:id="rId24"/>
    <p:sldId id="577" r:id="rId25"/>
    <p:sldId id="356" r:id="rId26"/>
    <p:sldId id="357" r:id="rId27"/>
    <p:sldId id="358" r:id="rId28"/>
    <p:sldId id="263" r:id="rId29"/>
    <p:sldId id="359" r:id="rId30"/>
    <p:sldId id="459" r:id="rId31"/>
    <p:sldId id="362" r:id="rId32"/>
    <p:sldId id="305" r:id="rId33"/>
  </p:sldIdLst>
  <p:sldSz cx="12192000" cy="6858000"/>
  <p:notesSz cx="6858000" cy="9144000"/>
  <p:embeddedFontLst>
    <p:embeddedFont>
      <p:font typeface="微软雅黑" panose="020B0503020204020204" pitchFamily="34" charset="-122"/>
      <p:regular r:id="rId39"/>
    </p:embeddedFont>
    <p:embeddedFont>
      <p:font typeface="华文中宋" panose="02010600040101010101" charset="-122"/>
      <p:regular r:id="rId40"/>
    </p:embeddedFont>
    <p:embeddedFont>
      <p:font typeface="方正楷体_GB2312" panose="02000000000000000000" charset="-122"/>
      <p:regular r:id="rId41"/>
    </p:embeddedFont>
    <p:embeddedFont>
      <p:font typeface="方正小标宋_GBK" panose="02000000000000000000" charset="-122"/>
      <p:regular r:id="rId42"/>
    </p:embeddedFont>
    <p:embeddedFont>
      <p:font typeface="Calibri" panose="020F0502020204030204" charset="0"/>
      <p:regular r:id="rId43"/>
      <p:bold r:id="rId44"/>
      <p:italic r:id="rId45"/>
      <p:boldItalic r:id="rId46"/>
    </p:embeddedFont>
    <p:embeddedFont>
      <p:font typeface="等线" panose="02010600030101010101" charset="-122"/>
      <p:regular r:id="rId47"/>
    </p:embeddedFont>
    <p:embeddedFont>
      <p:font typeface="汉仪铸字美心体简" panose="00020600040101010101" charset="-122"/>
      <p:regular r:id="rId48"/>
    </p:embeddedFont>
  </p:embeddedFontLst>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01663148" name="博雅" initials="博"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2C22"/>
    <a:srgbClr val="E51B11"/>
    <a:srgbClr val="F14941"/>
    <a:srgbClr val="EA7E11"/>
    <a:srgbClr val="C9141C"/>
    <a:srgbClr val="F5AB27"/>
    <a:srgbClr val="F8C32C"/>
    <a:srgbClr val="F1A00B"/>
    <a:srgbClr val="F4B508"/>
    <a:srgbClr val="F9D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75" d="100"/>
          <a:sy n="75" d="100"/>
        </p:scale>
        <p:origin x="3024" y="972"/>
      </p:cViewPr>
      <p:guideLst>
        <p:guide orient="horz" pos="219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28.xml"/><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notesMaster" Target="notesMasters/notesMaster1.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descr="7b0a2020202022776f7264617274223a20227b5c2269645c223a32353030323136362c5c227469645c223a5c225c227d220a7d0a"/>
          <p:cNvSpPr>
            <a:spLocks noGrp="1"/>
          </p:cNvSpPr>
          <p:nvPr>
            <p:ph type="body" idx="3"/>
          </p:nvPr>
        </p:nvSpPr>
        <p:spPr/>
        <p:txBody>
          <a:bodyPr>
            <a:scene3d>
              <a:camera prst="obliqueTopRight"/>
              <a:lightRig rig="flat" dir="t"/>
            </a:scene3d>
            <a:sp3d prstMaterial="matte">
              <a:extrusionClr>
                <a:schemeClr val="tx2">
                  <a:lumMod val="90000"/>
                  <a:lumOff val="10000"/>
                </a:schemeClr>
              </a:extrusionClr>
              <a:contourClr>
                <a:schemeClr val="bg1"/>
              </a:contourClr>
            </a:sp3d>
          </a:bodyPr>
          <a:p>
            <a:endParaRPr lang="zh-CN" altLang="en-US"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B7D204-CC88-4F94-A2BA-3DEC71EE589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D1A70001-AFB2-4736-86A1-3D1EF494AEB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descr="图片1"/>
          <p:cNvPicPr>
            <a:picLocks noChangeAspect="1"/>
          </p:cNvPicPr>
          <p:nvPr userDrawn="1"/>
        </p:nvPicPr>
        <p:blipFill>
          <a:blip r:embed="rId3"/>
          <a:stretch>
            <a:fillRect/>
          </a:stretch>
        </p:blipFill>
        <p:spPr>
          <a:xfrm>
            <a:off x="0" y="0"/>
            <a:ext cx="12192635" cy="68586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3" Type="http://schemas.openxmlformats.org/officeDocument/2006/relationships/notesSlide" Target="../notesSlides/notesSlide3.xml"/><Relationship Id="rId22" Type="http://schemas.openxmlformats.org/officeDocument/2006/relationships/slideLayout" Target="../slideLayouts/slideLayout2.xml"/><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image" Target="../media/image4.pn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30.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sp>
        <p:nvSpPr>
          <p:cNvPr id="10" name="矩形 9"/>
          <p:cNvSpPr/>
          <p:nvPr/>
        </p:nvSpPr>
        <p:spPr>
          <a:xfrm>
            <a:off x="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sp>
        <p:nvSpPr>
          <p:cNvPr id="23" name="文本框 22"/>
          <p:cNvSpPr txBox="1"/>
          <p:nvPr/>
        </p:nvSpPr>
        <p:spPr>
          <a:xfrm>
            <a:off x="41275" y="2482850"/>
            <a:ext cx="11925300" cy="1476375"/>
          </a:xfrm>
          <a:prstGeom prst="rect">
            <a:avLst/>
          </a:prstGeom>
          <a:noFill/>
        </p:spPr>
        <p:txBody>
          <a:bodyPr wrap="square" rtlCol="0">
            <a:spAutoFit/>
          </a:bodyPr>
          <a:p>
            <a:pPr algn="l"/>
            <a:r>
              <a:rPr lang="zh-CN" altLang="en-US"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rPr>
              <a:t>《中国共产主义青年团纪律处分条例（试行）》</a:t>
            </a:r>
            <a:endParaRPr lang="zh-CN" altLang="en-US"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endParaRPr>
          </a:p>
          <a:p>
            <a:pPr algn="ctr"/>
            <a:r>
              <a:rPr lang="zh-CN" altLang="en-US"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rPr>
              <a:t>导</a:t>
            </a:r>
            <a:r>
              <a:rPr lang="en-US" altLang="zh-CN"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rPr>
              <a:t> </a:t>
            </a:r>
            <a:r>
              <a:rPr lang="zh-CN" altLang="en-US"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rPr>
              <a:t>学</a:t>
            </a:r>
            <a:endParaRPr lang="zh-CN" altLang="en-US" sz="4500" b="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矩形 3"/>
          <p:cNvSpPr/>
          <p:nvPr/>
        </p:nvSpPr>
        <p:spPr>
          <a:xfrm>
            <a:off x="0" y="0"/>
            <a:ext cx="657415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7063" y="146027"/>
            <a:ext cx="588264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二、团纪处分种类及受处分后的影响</a:t>
            </a:r>
            <a:endParaRPr lang="zh-CN" altLang="en-US" sz="2800" b="1" dirty="0">
              <a:solidFill>
                <a:schemeClr val="bg1"/>
              </a:solidFill>
              <a:latin typeface="华文中宋" panose="02010600040101010101" charset="-122"/>
              <a:ea typeface="华文中宋" panose="02010600040101010101" charset="-122"/>
            </a:endParaRPr>
          </a:p>
        </p:txBody>
      </p:sp>
      <p:sp>
        <p:nvSpPr>
          <p:cNvPr id="26" name="矩形 25"/>
          <p:cNvSpPr/>
          <p:nvPr/>
        </p:nvSpPr>
        <p:spPr>
          <a:xfrm>
            <a:off x="5580380" y="848360"/>
            <a:ext cx="6311900" cy="1570990"/>
          </a:xfrm>
          <a:prstGeom prst="rect">
            <a:avLst/>
          </a:prstGeom>
          <a:solidFill>
            <a:schemeClr val="accent6">
              <a:lumMod val="20000"/>
              <a:lumOff val="80000"/>
              <a:alpha val="50000"/>
            </a:schemeClr>
          </a:solidFill>
          <a:ln w="28575"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677535" y="953770"/>
            <a:ext cx="6109335" cy="1476375"/>
          </a:xfrm>
          <a:prstGeom prst="rect">
            <a:avLst/>
          </a:prstGeom>
        </p:spPr>
        <p:txBody>
          <a:bodyPr wrap="square">
            <a:spAutoFit/>
          </a:bodyPr>
          <a:p>
            <a:pPr marL="0" indent="0" algn="just" defTabSz="266700">
              <a:spcBef>
                <a:spcPct val="0"/>
              </a:spcBef>
              <a:spcAft>
                <a:spcPct val="0"/>
              </a:spcAft>
            </a:pPr>
            <a:r>
              <a:rPr lang="zh-CN" altLang="en-US" b="1">
                <a:latin typeface="方正楷体_GB2312" panose="02000000000000000000" charset="-122"/>
                <a:ea typeface="方正楷体_GB2312" panose="02000000000000000000" charset="-122"/>
              </a:rPr>
              <a:t>比如</a:t>
            </a:r>
            <a:r>
              <a:rPr lang="zh-CN" altLang="en-US" b="0">
                <a:latin typeface="方正楷体_GB2312" panose="02000000000000000000" charset="-122"/>
                <a:ea typeface="方正楷体_GB2312" panose="02000000000000000000" charset="-122"/>
              </a:rPr>
              <a:t>，警告处分影响期六个月、严重警告影响期一年、撤销团内职务一年半、留团察看为恢复团员权利后二年。影响期内，团员不得在团内提拔职务或者进一步使用，也不得向党组织或者其他组织推荐担任高于其原任职务的职务或者进一步使用。</a:t>
            </a:r>
            <a:endParaRPr lang="zh-CN" altLang="en-US" b="0">
              <a:latin typeface="方正楷体_GB2312" panose="02000000000000000000" charset="-122"/>
              <a:ea typeface="方正楷体_GB2312" panose="02000000000000000000" charset="-122"/>
            </a:endParaRPr>
          </a:p>
        </p:txBody>
      </p:sp>
      <p:sp>
        <p:nvSpPr>
          <p:cNvPr id="7" name="矩形 6"/>
          <p:cNvSpPr/>
          <p:nvPr/>
        </p:nvSpPr>
        <p:spPr>
          <a:xfrm>
            <a:off x="5580380" y="2727325"/>
            <a:ext cx="6311900" cy="1125220"/>
          </a:xfrm>
          <a:prstGeom prst="rect">
            <a:avLst/>
          </a:prstGeom>
          <a:solidFill>
            <a:schemeClr val="accent6">
              <a:lumMod val="20000"/>
              <a:lumOff val="80000"/>
              <a:alpha val="50000"/>
            </a:schemeClr>
          </a:solidFill>
          <a:ln w="28575"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678170" y="2854960"/>
            <a:ext cx="6108065" cy="922020"/>
          </a:xfrm>
          <a:prstGeom prst="rect">
            <a:avLst/>
          </a:prstGeom>
          <a:solidFill>
            <a:schemeClr val="accent6">
              <a:lumMod val="20000"/>
              <a:lumOff val="80000"/>
              <a:alpha val="50000"/>
            </a:schemeClr>
          </a:solidFill>
          <a:effectLst>
            <a:softEdge rad="31750"/>
          </a:effectLst>
        </p:spPr>
        <p:txBody>
          <a:bodyPr wrap="square">
            <a:spAutoFit/>
          </a:bodyPr>
          <a:p>
            <a:pPr marL="0" indent="0" algn="just" defTabSz="266700">
              <a:spcBef>
                <a:spcPct val="0"/>
              </a:spcBef>
              <a:spcAft>
                <a:spcPct val="0"/>
              </a:spcAft>
            </a:pPr>
            <a:r>
              <a:rPr lang="zh-CN" altLang="en-US" b="1">
                <a:latin typeface="方正楷体_GB2312" panose="02000000000000000000" charset="-122"/>
                <a:ea typeface="方正楷体_GB2312" panose="02000000000000000000" charset="-122"/>
              </a:rPr>
              <a:t>比如</a:t>
            </a:r>
            <a:r>
              <a:rPr lang="zh-CN" altLang="en-US" b="0">
                <a:latin typeface="方正楷体_GB2312" panose="02000000000000000000" charset="-122"/>
                <a:ea typeface="方正楷体_GB2312" panose="02000000000000000000" charset="-122"/>
              </a:rPr>
              <a:t>，撤销团内职务必须从担任的最高职务开始撤销，应当受到撤销团内职务处分、但是本人没有担任团内职务的，给予严重警告处分。（影响期按撤销团内职务处分把握）</a:t>
            </a:r>
            <a:endParaRPr lang="zh-CN" altLang="en-US" b="0">
              <a:latin typeface="方正楷体_GB2312" panose="02000000000000000000" charset="-122"/>
              <a:ea typeface="方正楷体_GB2312" panose="02000000000000000000" charset="-122"/>
            </a:endParaRPr>
          </a:p>
        </p:txBody>
      </p:sp>
      <p:sp>
        <p:nvSpPr>
          <p:cNvPr id="9" name="矩形 8"/>
          <p:cNvSpPr/>
          <p:nvPr/>
        </p:nvSpPr>
        <p:spPr>
          <a:xfrm>
            <a:off x="5580380" y="4025265"/>
            <a:ext cx="6311900" cy="1503045"/>
          </a:xfrm>
          <a:prstGeom prst="rect">
            <a:avLst/>
          </a:prstGeom>
          <a:solidFill>
            <a:schemeClr val="accent6">
              <a:lumMod val="20000"/>
              <a:lumOff val="80000"/>
              <a:alpha val="50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678170" y="4075430"/>
            <a:ext cx="6108700" cy="1476375"/>
          </a:xfrm>
          <a:prstGeom prst="rect">
            <a:avLst/>
          </a:prstGeom>
          <a:effectLst>
            <a:softEdge rad="31750"/>
          </a:effectLst>
        </p:spPr>
        <p:txBody>
          <a:bodyPr wrap="square">
            <a:spAutoFit/>
          </a:bodyPr>
          <a:p>
            <a:pPr marL="0" indent="0" algn="just" defTabSz="266700">
              <a:spcBef>
                <a:spcPct val="0"/>
              </a:spcBef>
              <a:spcAft>
                <a:spcPct val="0"/>
              </a:spcAft>
            </a:pPr>
            <a:r>
              <a:rPr lang="zh-CN" altLang="en-US" b="1">
                <a:latin typeface="方正楷体_GB2312" panose="02000000000000000000" charset="-122"/>
                <a:ea typeface="方正楷体_GB2312" panose="02000000000000000000" charset="-122"/>
              </a:rPr>
              <a:t>比如</a:t>
            </a:r>
            <a:r>
              <a:rPr lang="zh-CN" altLang="en-US" b="0">
                <a:latin typeface="方正楷体_GB2312" panose="02000000000000000000" charset="-122"/>
                <a:ea typeface="方正楷体_GB2312" panose="02000000000000000000" charset="-122"/>
              </a:rPr>
              <a:t>，留团察看的时间为六个月或者一年，期间没有表决权、选举权和被选举权，不得作青年入团的介绍人。留团察看期满，改正了错误的，应当及时恢复其团员权利；坚持错误不改，或者期间又发现其他应当给予处分的违纪行为的，开除团籍。</a:t>
            </a:r>
            <a:endParaRPr lang="zh-CN" altLang="en-US" b="0">
              <a:latin typeface="方正楷体_GB2312" panose="02000000000000000000" charset="-122"/>
              <a:ea typeface="方正楷体_GB2312" panose="02000000000000000000" charset="-122"/>
            </a:endParaRPr>
          </a:p>
        </p:txBody>
      </p:sp>
      <p:sp>
        <p:nvSpPr>
          <p:cNvPr id="11" name="矩形 10"/>
          <p:cNvSpPr/>
          <p:nvPr/>
        </p:nvSpPr>
        <p:spPr>
          <a:xfrm>
            <a:off x="5580380" y="5697855"/>
            <a:ext cx="6311900" cy="718820"/>
          </a:xfrm>
          <a:prstGeom prst="rect">
            <a:avLst/>
          </a:prstGeom>
          <a:solidFill>
            <a:schemeClr val="accent6">
              <a:lumMod val="20000"/>
              <a:lumOff val="80000"/>
              <a:alpha val="50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5749925" y="5857875"/>
            <a:ext cx="6015355" cy="368300"/>
          </a:xfrm>
          <a:prstGeom prst="rect">
            <a:avLst/>
          </a:prstGeom>
          <a:effectLst>
            <a:softEdge rad="31750"/>
          </a:effectLst>
        </p:spPr>
        <p:txBody>
          <a:bodyPr wrap="square">
            <a:spAutoFit/>
          </a:bodyPr>
          <a:p>
            <a:pPr marL="0" indent="0" algn="just" defTabSz="266700">
              <a:spcBef>
                <a:spcPct val="0"/>
              </a:spcBef>
              <a:spcAft>
                <a:spcPct val="0"/>
              </a:spcAft>
            </a:pPr>
            <a:r>
              <a:rPr lang="zh-CN" altLang="en-US" b="1">
                <a:latin typeface="方正楷体_GB2312" panose="02000000000000000000" charset="-122"/>
                <a:ea typeface="方正楷体_GB2312" panose="02000000000000000000" charset="-122"/>
              </a:rPr>
              <a:t>比如</a:t>
            </a:r>
            <a:r>
              <a:rPr lang="zh-CN" altLang="en-US" b="0">
                <a:latin typeface="方正楷体_GB2312" panose="02000000000000000000" charset="-122"/>
                <a:ea typeface="方正楷体_GB2312" panose="02000000000000000000" charset="-122"/>
              </a:rPr>
              <a:t>，受到开除团籍处分的，原则上不得重新入团。</a:t>
            </a:r>
            <a:endParaRPr lang="zh-CN" altLang="en-US" b="0">
              <a:latin typeface="方正楷体_GB2312" panose="02000000000000000000" charset="-122"/>
              <a:ea typeface="方正楷体_GB2312" panose="02000000000000000000" charset="-122"/>
            </a:endParaRPr>
          </a:p>
        </p:txBody>
      </p:sp>
      <p:sp>
        <p:nvSpPr>
          <p:cNvPr id="35" name="圆角矩形 34"/>
          <p:cNvSpPr/>
          <p:nvPr/>
        </p:nvSpPr>
        <p:spPr>
          <a:xfrm>
            <a:off x="692150" y="3156585"/>
            <a:ext cx="3799205" cy="1285240"/>
          </a:xfrm>
          <a:prstGeom prst="roundRect">
            <a:avLst/>
          </a:prstGeom>
          <a:solidFill>
            <a:schemeClr val="accent6">
              <a:lumMod val="20000"/>
              <a:lumOff val="80000"/>
              <a:alpha val="50000"/>
            </a:schemeClr>
          </a:solidFill>
          <a:ln w="28575" cmpd="sng">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a:solidFill>
                  <a:schemeClr val="tx1"/>
                </a:solidFill>
                <a:latin typeface="方正楷体_GB2312" panose="02000000000000000000" charset="-122"/>
                <a:ea typeface="方正楷体_GB2312" panose="02000000000000000000" charset="-122"/>
                <a:sym typeface="+mn-ea"/>
              </a:rPr>
              <a:t>根据处分轻重，不同处分类型还有其他不同影响。</a:t>
            </a:r>
            <a:endParaRPr lang="zh-CN" altLang="en-US" sz="2400">
              <a:solidFill>
                <a:schemeClr val="tx1"/>
              </a:solidFill>
              <a:latin typeface="方正楷体_GB2312" panose="02000000000000000000" charset="-122"/>
              <a:ea typeface="方正楷体_GB2312" panose="02000000000000000000" charset="-122"/>
              <a:sym typeface="+mn-ea"/>
            </a:endParaRPr>
          </a:p>
        </p:txBody>
      </p:sp>
      <p:cxnSp>
        <p:nvCxnSpPr>
          <p:cNvPr id="6" name="直接箭头连接符 5"/>
          <p:cNvCxnSpPr/>
          <p:nvPr/>
        </p:nvCxnSpPr>
        <p:spPr>
          <a:xfrm flipV="1">
            <a:off x="4502150" y="1991360"/>
            <a:ext cx="958215" cy="1927225"/>
          </a:xfrm>
          <a:prstGeom prst="straightConnector1">
            <a:avLst/>
          </a:prstGeom>
          <a:ln w="31750" cap="rnd">
            <a:solidFill>
              <a:srgbClr val="C9141C"/>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2" name="直接箭头连接符 11"/>
          <p:cNvCxnSpPr/>
          <p:nvPr/>
        </p:nvCxnSpPr>
        <p:spPr>
          <a:xfrm flipV="1">
            <a:off x="4538345" y="3493135"/>
            <a:ext cx="995680" cy="425450"/>
          </a:xfrm>
          <a:prstGeom prst="straightConnector1">
            <a:avLst/>
          </a:prstGeom>
          <a:ln w="31750" cap="rnd">
            <a:solidFill>
              <a:srgbClr val="C9141C"/>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8" name="直接箭头连接符 17"/>
          <p:cNvCxnSpPr/>
          <p:nvPr/>
        </p:nvCxnSpPr>
        <p:spPr>
          <a:xfrm>
            <a:off x="4513580" y="3918585"/>
            <a:ext cx="1044575" cy="903605"/>
          </a:xfrm>
          <a:prstGeom prst="straightConnector1">
            <a:avLst/>
          </a:prstGeom>
          <a:ln w="31750" cap="rnd">
            <a:solidFill>
              <a:srgbClr val="C9141C"/>
            </a:solidFill>
            <a:round/>
            <a:tailEnd type="arrow" w="med" len="med"/>
          </a:ln>
        </p:spPr>
        <p:style>
          <a:lnRef idx="0">
            <a:srgbClr val="FFFFFF"/>
          </a:lnRef>
          <a:fillRef idx="0">
            <a:srgbClr val="FFFFFF"/>
          </a:fillRef>
          <a:effectRef idx="0">
            <a:srgbClr val="FFFFFF"/>
          </a:effectRef>
          <a:fontRef idx="minor">
            <a:schemeClr val="tx1"/>
          </a:fontRef>
        </p:style>
      </p:cxnSp>
      <p:cxnSp>
        <p:nvCxnSpPr>
          <p:cNvPr id="25" name="直接箭头连接符 24"/>
          <p:cNvCxnSpPr/>
          <p:nvPr/>
        </p:nvCxnSpPr>
        <p:spPr>
          <a:xfrm>
            <a:off x="4502150" y="3918585"/>
            <a:ext cx="1001395" cy="2112010"/>
          </a:xfrm>
          <a:prstGeom prst="straightConnector1">
            <a:avLst/>
          </a:prstGeom>
          <a:ln w="31750" cap="rnd">
            <a:solidFill>
              <a:srgbClr val="C9141C"/>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ransition spd="slow">
    <p:push dir="u"/>
  </p:transition>
  <p:timing>
    <p:tnLst>
      <p:par>
        <p:cTn id="1" dur="indefinite" restart="never" nodeType="tmRoot"/>
      </p:par>
    </p:tnLst>
    <p:bldLst>
      <p:bldP spid="26" grpId="0" bldLvl="0" animBg="1"/>
      <p:bldP spid="7" grpId="0" bldLvl="0" animBg="1"/>
      <p:bldP spid="9"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57415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7063" y="156822"/>
            <a:ext cx="588264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二、团纪处分种类及受处分后的影响</a:t>
            </a:r>
            <a:endParaRPr lang="zh-CN" altLang="en-US" sz="2800" b="1" dirty="0">
              <a:solidFill>
                <a:schemeClr val="bg1"/>
              </a:solidFill>
              <a:latin typeface="华文中宋" panose="02010600040101010101" charset="-122"/>
              <a:ea typeface="华文中宋" panose="02010600040101010101" charset="-122"/>
            </a:endParaRPr>
          </a:p>
        </p:txBody>
      </p:sp>
      <p:sp>
        <p:nvSpPr>
          <p:cNvPr id="9" name="文本框 8"/>
          <p:cNvSpPr txBox="1"/>
          <p:nvPr/>
        </p:nvSpPr>
        <p:spPr>
          <a:xfrm>
            <a:off x="1355725" y="2283460"/>
            <a:ext cx="9373870" cy="2676525"/>
          </a:xfrm>
          <a:prstGeom prst="rect">
            <a:avLst/>
          </a:prstGeom>
        </p:spPr>
        <p:txBody>
          <a:bodyPr wrap="square">
            <a:spAutoFit/>
          </a:bodyPr>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solidFill>
                  <a:schemeClr val="tx1"/>
                </a:solidFill>
                <a:latin typeface="方正楷体_GB2312" panose="02000000000000000000" charset="-122"/>
                <a:ea typeface="方正楷体_GB2312" panose="02000000000000000000" charset="-122"/>
              </a:rPr>
              <a:t>团员受到团纪处分，当年教育评议等次不得评定为</a:t>
            </a:r>
            <a:r>
              <a:rPr lang="en-US" altLang="zh-CN" sz="2800" b="1">
                <a:solidFill>
                  <a:schemeClr val="tx1"/>
                </a:solidFill>
                <a:latin typeface="方正楷体_GB2312" panose="02000000000000000000" charset="-122"/>
                <a:ea typeface="方正楷体_GB2312" panose="02000000000000000000" charset="-122"/>
              </a:rPr>
              <a:t>“</a:t>
            </a:r>
            <a:r>
              <a:rPr lang="zh-CN" altLang="en-US" sz="2800" b="1">
                <a:solidFill>
                  <a:schemeClr val="tx1"/>
                </a:solidFill>
                <a:latin typeface="方正楷体_GB2312" panose="02000000000000000000" charset="-122"/>
                <a:ea typeface="方正楷体_GB2312" panose="02000000000000000000" charset="-122"/>
              </a:rPr>
              <a:t>优秀</a:t>
            </a:r>
            <a:r>
              <a:rPr lang="en-US" altLang="zh-CN" sz="2800" b="1">
                <a:solidFill>
                  <a:schemeClr val="tx1"/>
                </a:solidFill>
                <a:latin typeface="方正楷体_GB2312" panose="02000000000000000000" charset="-122"/>
                <a:ea typeface="方正楷体_GB2312" panose="02000000000000000000" charset="-122"/>
              </a:rPr>
              <a:t>”</a:t>
            </a:r>
            <a:r>
              <a:rPr lang="zh-CN" altLang="en-US" sz="2800" b="1">
                <a:solidFill>
                  <a:schemeClr val="tx1"/>
                </a:solidFill>
                <a:latin typeface="方正楷体_GB2312" panose="02000000000000000000" charset="-122"/>
                <a:ea typeface="方正楷体_GB2312" panose="02000000000000000000" charset="-122"/>
              </a:rPr>
              <a:t>，并取消当年团内评选表彰资格，二年内不得推荐其作为入党积极分子人选。</a:t>
            </a:r>
            <a:endParaRPr lang="zh-CN" altLang="en-US" sz="2800" b="1">
              <a:solidFill>
                <a:schemeClr val="tx1"/>
              </a:solidFill>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solidFill>
                  <a:srgbClr val="FF0000"/>
                </a:solidFill>
                <a:latin typeface="方正楷体_GB2312" panose="02000000000000000000" charset="-122"/>
                <a:ea typeface="方正楷体_GB2312" panose="02000000000000000000" charset="-122"/>
              </a:rPr>
              <a:t>处分情况将在受处分团员的档案中予以记录。</a:t>
            </a:r>
            <a:endParaRPr lang="zh-CN" altLang="en-US" sz="2800" b="1">
              <a:solidFill>
                <a:srgbClr val="FF0000"/>
              </a:solidFill>
              <a:latin typeface="方正楷体_GB2312" panose="02000000000000000000" charset="-122"/>
              <a:ea typeface="方正楷体_GB2312" panose="02000000000000000000" charset="-122"/>
            </a:endParaRPr>
          </a:p>
        </p:txBody>
      </p:sp>
      <p:sp>
        <p:nvSpPr>
          <p:cNvPr id="11" name="矩形 10"/>
          <p:cNvSpPr/>
          <p:nvPr/>
        </p:nvSpPr>
        <p:spPr>
          <a:xfrm>
            <a:off x="1074420" y="2152015"/>
            <a:ext cx="9994900" cy="298323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76973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1833" y="156822"/>
            <a:ext cx="588264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二、团纪处分种类及受处分后的影响</a:t>
            </a:r>
            <a:endParaRPr lang="zh-CN" altLang="en-US" sz="2800" b="1" dirty="0">
              <a:solidFill>
                <a:schemeClr val="bg1"/>
              </a:solidFill>
              <a:latin typeface="华文中宋" panose="02010600040101010101" charset="-122"/>
              <a:ea typeface="华文中宋" panose="02010600040101010101" charset="-122"/>
            </a:endParaRPr>
          </a:p>
        </p:txBody>
      </p:sp>
      <p:sp>
        <p:nvSpPr>
          <p:cNvPr id="31" name="圆角矩形 30"/>
          <p:cNvSpPr/>
          <p:nvPr>
            <p:custDataLst>
              <p:tags r:id="rId1"/>
            </p:custDataLst>
          </p:nvPr>
        </p:nvSpPr>
        <p:spPr>
          <a:xfrm>
            <a:off x="1045656" y="1696403"/>
            <a:ext cx="10287824" cy="1326703"/>
          </a:xfrm>
          <a:prstGeom prst="roundRect">
            <a:avLst>
              <a:gd name="adj" fmla="val 50000"/>
            </a:avLst>
          </a:prstGeom>
          <a:solidFill>
            <a:schemeClr val="accent2">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lt1"/>
              </a:solidFill>
              <a:sym typeface="+mn-ea"/>
            </a:endParaRPr>
          </a:p>
        </p:txBody>
      </p:sp>
      <p:sp>
        <p:nvSpPr>
          <p:cNvPr id="2" name="矩形 1"/>
          <p:cNvSpPr/>
          <p:nvPr>
            <p:custDataLst>
              <p:tags r:id="rId2"/>
            </p:custDataLst>
          </p:nvPr>
        </p:nvSpPr>
        <p:spPr>
          <a:xfrm>
            <a:off x="1418454" y="1723711"/>
            <a:ext cx="9648288" cy="1299394"/>
          </a:xfrm>
          <a:prstGeom prst="rect">
            <a:avLst/>
          </a:prstGeom>
          <a:noFill/>
        </p:spPr>
        <p:txBody>
          <a:bodyPr wrap="square" lIns="0" tIns="0" rIns="0" bIns="0" rtlCol="0" anchor="ctr" anchorCtr="0">
            <a:noAutofit/>
          </a:bodyPr>
          <a:p>
            <a:pPr indent="6096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比如，团员有作风纪律方面的苗头性、倾向性问题或者违犯团纪情节轻微的，可以给予</a:t>
            </a:r>
            <a:r>
              <a:rPr lang="zh-CN" altLang="en-US" sz="2400" b="1">
                <a:solidFill>
                  <a:srgbClr val="FF0000"/>
                </a:solidFill>
                <a:latin typeface="方正楷体_GB2312" panose="02000000000000000000" charset="-122"/>
                <a:ea typeface="方正楷体_GB2312" panose="02000000000000000000" charset="-122"/>
                <a:cs typeface="+mn-ea"/>
                <a:sym typeface="+mn-ea"/>
              </a:rPr>
              <a:t>谈话提醒、批评教育或者责令检查</a:t>
            </a: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a:t>
            </a:r>
            <a:endPar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endParaRPr>
          </a:p>
        </p:txBody>
      </p:sp>
      <p:sp>
        <p:nvSpPr>
          <p:cNvPr id="66" name="圆角矩形 65"/>
          <p:cNvSpPr/>
          <p:nvPr>
            <p:custDataLst>
              <p:tags r:id="rId3"/>
            </p:custDataLst>
          </p:nvPr>
        </p:nvSpPr>
        <p:spPr>
          <a:xfrm>
            <a:off x="1045845" y="3234055"/>
            <a:ext cx="10287635" cy="1480185"/>
          </a:xfrm>
          <a:prstGeom prst="roundRect">
            <a:avLst>
              <a:gd name="adj" fmla="val 50000"/>
            </a:avLst>
          </a:prstGeom>
          <a:solidFill>
            <a:schemeClr val="accent2">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lt1"/>
              </a:solidFill>
              <a:sym typeface="+mn-ea"/>
            </a:endParaRPr>
          </a:p>
        </p:txBody>
      </p:sp>
      <p:sp>
        <p:nvSpPr>
          <p:cNvPr id="15" name="矩形 14"/>
          <p:cNvSpPr/>
          <p:nvPr>
            <p:custDataLst>
              <p:tags r:id="rId4"/>
            </p:custDataLst>
          </p:nvPr>
        </p:nvSpPr>
        <p:spPr>
          <a:xfrm>
            <a:off x="1429385" y="3254375"/>
            <a:ext cx="9714230" cy="1298575"/>
          </a:xfrm>
          <a:prstGeom prst="rect">
            <a:avLst/>
          </a:prstGeom>
          <a:noFill/>
        </p:spPr>
        <p:txBody>
          <a:bodyPr wrap="square" lIns="0" tIns="0" rIns="0" bIns="0" rtlCol="0" anchor="ctr" anchorCtr="0">
            <a:noAutofit/>
          </a:bodyPr>
          <a:p>
            <a:pPr indent="6096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比如，对违犯团纪情节本应适用警告处分，但初次违纪的，免予团纪处分，</a:t>
            </a:r>
            <a:r>
              <a:rPr lang="zh-CN" altLang="en-US" sz="2400" b="1">
                <a:solidFill>
                  <a:srgbClr val="FF0000"/>
                </a:solidFill>
                <a:latin typeface="方正楷体_GB2312" panose="02000000000000000000" charset="-122"/>
                <a:ea typeface="方正楷体_GB2312" panose="02000000000000000000" charset="-122"/>
                <a:cs typeface="+mn-ea"/>
                <a:sym typeface="+mn-ea"/>
              </a:rPr>
              <a:t>本着教育为主的原则，给予批评教育、责令检查或者通报批评</a:t>
            </a: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等等。</a:t>
            </a:r>
            <a:endPar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endParaRPr>
          </a:p>
        </p:txBody>
      </p:sp>
      <p:sp>
        <p:nvSpPr>
          <p:cNvPr id="73" name="圆角矩形 72"/>
          <p:cNvSpPr/>
          <p:nvPr>
            <p:custDataLst>
              <p:tags r:id="rId5"/>
            </p:custDataLst>
          </p:nvPr>
        </p:nvSpPr>
        <p:spPr>
          <a:xfrm>
            <a:off x="1045656" y="4933456"/>
            <a:ext cx="10287824" cy="1241601"/>
          </a:xfrm>
          <a:prstGeom prst="roundRect">
            <a:avLst>
              <a:gd name="adj" fmla="val 50000"/>
            </a:avLst>
          </a:prstGeom>
          <a:solidFill>
            <a:schemeClr val="accent2">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lt1"/>
              </a:solidFill>
              <a:sym typeface="+mn-ea"/>
            </a:endParaRPr>
          </a:p>
        </p:txBody>
      </p:sp>
      <p:sp>
        <p:nvSpPr>
          <p:cNvPr id="17" name="矩形 16"/>
          <p:cNvSpPr/>
          <p:nvPr>
            <p:custDataLst>
              <p:tags r:id="rId6"/>
            </p:custDataLst>
          </p:nvPr>
        </p:nvSpPr>
        <p:spPr>
          <a:xfrm>
            <a:off x="1494030" y="4813432"/>
            <a:ext cx="9648923" cy="1299394"/>
          </a:xfrm>
          <a:prstGeom prst="rect">
            <a:avLst/>
          </a:prstGeom>
          <a:noFill/>
        </p:spPr>
        <p:txBody>
          <a:bodyPr wrap="square" lIns="0" tIns="0" rIns="0" bIns="0" rtlCol="0" anchor="ctr" anchorCtr="0">
            <a:noAutofit/>
          </a:bodyPr>
          <a:p>
            <a:pPr indent="6096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此外，《中国共产主义青年团团员教育管理工作条例（试行）》也明确了可以采取</a:t>
            </a:r>
            <a:r>
              <a:rPr lang="zh-CN" altLang="en-US" sz="2400" b="1">
                <a:solidFill>
                  <a:srgbClr val="FF0000"/>
                </a:solidFill>
                <a:latin typeface="方正楷体_GB2312" panose="02000000000000000000" charset="-122"/>
                <a:ea typeface="方正楷体_GB2312" panose="02000000000000000000" charset="-122"/>
                <a:cs typeface="+mn-ea"/>
                <a:sym typeface="+mn-ea"/>
              </a:rPr>
              <a:t>提醒谈话、批评教育、限期改正、劝退、除名</a:t>
            </a:r>
            <a:r>
              <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rPr>
              <a:t>等方式进行组织处置。</a:t>
            </a:r>
            <a:endParaRPr lang="zh-CN" altLang="en-US" sz="2400" b="1">
              <a:solidFill>
                <a:schemeClr val="tx1">
                  <a:lumMod val="85000"/>
                  <a:lumOff val="15000"/>
                </a:schemeClr>
              </a:solidFill>
              <a:latin typeface="方正楷体_GB2312" panose="02000000000000000000" charset="-122"/>
              <a:ea typeface="方正楷体_GB2312" panose="02000000000000000000" charset="-122"/>
              <a:cs typeface="+mn-ea"/>
              <a:sym typeface="+mn-ea"/>
            </a:endParaRPr>
          </a:p>
        </p:txBody>
      </p:sp>
      <p:sp>
        <p:nvSpPr>
          <p:cNvPr id="19" name="文本框 18"/>
          <p:cNvSpPr txBox="1"/>
          <p:nvPr/>
        </p:nvSpPr>
        <p:spPr>
          <a:xfrm>
            <a:off x="1915795" y="1075690"/>
            <a:ext cx="9641205" cy="460375"/>
          </a:xfrm>
          <a:prstGeom prst="rect">
            <a:avLst/>
          </a:prstGeom>
        </p:spPr>
        <p:txBody>
          <a:bodyPr wrap="square">
            <a:spAutoFit/>
          </a:bodyPr>
          <a:p>
            <a:pPr marL="0" indent="0" algn="just" defTabSz="266700">
              <a:spcBef>
                <a:spcPct val="0"/>
              </a:spcBef>
              <a:spcAft>
                <a:spcPct val="0"/>
              </a:spcAft>
            </a:pPr>
            <a:r>
              <a:rPr lang="zh-CN" altLang="en-US" sz="2400" b="0">
                <a:latin typeface="华文中宋" panose="02010600040101010101" charset="-122"/>
                <a:ea typeface="华文中宋" panose="02010600040101010101" charset="-122"/>
                <a:cs typeface="华文中宋" panose="02010600040101010101" charset="-122"/>
              </a:rPr>
              <a:t>除上述</a:t>
            </a:r>
            <a:r>
              <a:rPr lang="en-US" altLang="zh-CN" sz="2400" b="0">
                <a:latin typeface="华文中宋" panose="02010600040101010101" charset="-122"/>
                <a:ea typeface="华文中宋" panose="02010600040101010101" charset="-122"/>
                <a:cs typeface="华文中宋" panose="02010600040101010101" charset="-122"/>
              </a:rPr>
              <a:t>5</a:t>
            </a:r>
            <a:r>
              <a:rPr lang="zh-CN" altLang="en-US" sz="2400" b="0">
                <a:latin typeface="华文中宋" panose="02010600040101010101" charset="-122"/>
                <a:ea typeface="华文中宋" panose="02010600040101010101" charset="-122"/>
                <a:cs typeface="华文中宋" panose="02010600040101010101" charset="-122"/>
              </a:rPr>
              <a:t>种处分措施之外，</a:t>
            </a:r>
            <a:r>
              <a:rPr lang="en-US" altLang="zh-CN" sz="2400" b="0">
                <a:latin typeface="华文中宋" panose="02010600040101010101" charset="-122"/>
                <a:ea typeface="华文中宋" panose="02010600040101010101" charset="-122"/>
                <a:cs typeface="华文中宋" panose="02010600040101010101" charset="-122"/>
              </a:rPr>
              <a:t>《</a:t>
            </a:r>
            <a:r>
              <a:rPr lang="zh-CN" altLang="en-US" sz="2400" b="0">
                <a:latin typeface="华文中宋" panose="02010600040101010101" charset="-122"/>
                <a:ea typeface="华文中宋" panose="02010600040101010101" charset="-122"/>
                <a:cs typeface="华文中宋" panose="02010600040101010101" charset="-122"/>
              </a:rPr>
              <a:t>条例</a:t>
            </a:r>
            <a:r>
              <a:rPr lang="en-US" altLang="zh-CN" sz="2400" b="0">
                <a:latin typeface="华文中宋" panose="02010600040101010101" charset="-122"/>
                <a:ea typeface="华文中宋" panose="02010600040101010101" charset="-122"/>
                <a:cs typeface="华文中宋" panose="02010600040101010101" charset="-122"/>
              </a:rPr>
              <a:t>》</a:t>
            </a:r>
            <a:r>
              <a:rPr lang="zh-CN" altLang="en-US" sz="2400" b="0">
                <a:latin typeface="华文中宋" panose="02010600040101010101" charset="-122"/>
                <a:ea typeface="华文中宋" panose="02010600040101010101" charset="-122"/>
                <a:cs typeface="华文中宋" panose="02010600040101010101" charset="-122"/>
              </a:rPr>
              <a:t>还明确了其他惩戒措施。</a:t>
            </a:r>
            <a:endParaRPr lang="zh-CN" altLang="en-US" sz="2400" b="0">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5" name="文本框 4"/>
          <p:cNvSpPr txBox="1"/>
          <p:nvPr/>
        </p:nvSpPr>
        <p:spPr>
          <a:xfrm>
            <a:off x="1567180" y="2761088"/>
            <a:ext cx="9326880" cy="1014730"/>
          </a:xfrm>
          <a:prstGeom prst="rect">
            <a:avLst/>
          </a:prstGeom>
          <a:noFill/>
          <a:effectLst>
            <a:glow rad="63500">
              <a:schemeClr val="accent2">
                <a:satMod val="175000"/>
                <a:alpha val="40000"/>
              </a:schemeClr>
            </a:glow>
          </a:effectLst>
        </p:spPr>
        <p:txBody>
          <a:bodyPr wrap="none" rtlCol="0">
            <a:spAutoFit/>
          </a:bodyPr>
          <a:lstStyle/>
          <a:p>
            <a:pPr algn="ctr"/>
            <a:r>
              <a:rPr lang="zh-CN" altLang="en-US" sz="60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rPr>
              <a:t>违</a:t>
            </a:r>
            <a:r>
              <a:rPr lang="zh-CN" altLang="en-US" sz="60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rPr>
              <a:t>反团纪行为“负面清单”</a:t>
            </a:r>
            <a:endParaRPr lang="en-US" altLang="zh-CN" sz="6000" dirty="0">
              <a:solidFill>
                <a:srgbClr val="C60000"/>
              </a:solidFill>
              <a:effectLst>
                <a:glow rad="63500">
                  <a:schemeClr val="bg1">
                    <a:alpha val="40000"/>
                  </a:schemeClr>
                </a:glow>
              </a:effectLst>
              <a:latin typeface="锐字潮牌真言简2.0免费 大粗" panose="02020300000000000000" pitchFamily="18" charset="-122"/>
              <a:ea typeface="锐字潮牌真言简2.0免费 大粗" panose="02020300000000000000" pitchFamily="18" charset="-122"/>
              <a:cs typeface="胡晓波男神体" panose="02010600030101010101" pitchFamily="2"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grpSp>
        <p:nvGrpSpPr>
          <p:cNvPr id="20" name="组合 19"/>
          <p:cNvGrpSpPr/>
          <p:nvPr/>
        </p:nvGrpSpPr>
        <p:grpSpPr>
          <a:xfrm>
            <a:off x="5049029" y="1864360"/>
            <a:ext cx="2546062" cy="696012"/>
            <a:chOff x="5105400" y="1940560"/>
            <a:chExt cx="2546062" cy="696012"/>
          </a:xfrm>
        </p:grpSpPr>
        <p:sp>
          <p:nvSpPr>
            <p:cNvPr id="3" name="矩形: 圆角 2"/>
            <p:cNvSpPr/>
            <p:nvPr/>
          </p:nvSpPr>
          <p:spPr>
            <a:xfrm>
              <a:off x="5105400" y="1940560"/>
              <a:ext cx="2546062" cy="6960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600894" y="1986387"/>
              <a:ext cx="1554843" cy="645160"/>
            </a:xfrm>
            <a:prstGeom prst="rect">
              <a:avLst/>
            </a:prstGeom>
            <a:noFill/>
          </p:spPr>
          <p:txBody>
            <a:bodyPr wrap="square" rtlCol="0">
              <a:spAutoFit/>
            </a:bodyPr>
            <a:lstStyle>
              <a:defPPr>
                <a:defRPr lang="zh-CN"/>
              </a:defPPr>
              <a:lvl1pPr algn="dist">
                <a:defRPr sz="2000">
                  <a:solidFill>
                    <a:srgbClr val="FEE4DC"/>
                  </a:solidFill>
                  <a:effectLst/>
                  <a:latin typeface="思源黑体 CN Bold" panose="020B0800000000000000" pitchFamily="34" charset="-122"/>
                  <a:ea typeface="思源黑体 CN Bold" panose="020B0800000000000000" pitchFamily="34" charset="-122"/>
                </a:defRPr>
              </a:lvl1pPr>
            </a:lstStyle>
            <a:p>
              <a:r>
                <a:rPr lang="zh-CN" altLang="en-US" sz="3600"/>
                <a:t>三</a:t>
              </a:r>
              <a:endParaRPr lang="zh-CN" altLang="en-US" sz="360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096000"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57873" y="156822"/>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541655" y="1330960"/>
            <a:ext cx="11270615" cy="337756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04850" y="1558925"/>
            <a:ext cx="10943590" cy="2861310"/>
          </a:xfrm>
          <a:prstGeom prst="rect">
            <a:avLst/>
          </a:prstGeom>
        </p:spPr>
        <p:txBody>
          <a:bodyPr wrap="square">
            <a:sp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丑化党和国家形象，或者诋毁、诬蔑党和国家领导人、英雄模范，或者歪曲党的历史、中华人民共和国历史、人民军队历史，歪曲团的历史。情节较轻的，给予警告或者严重警告处分；情节较重的，给予撤销团内职务或者留团察看处分；情节严重的，给予开除团籍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solidFill>
                  <a:schemeClr val="tx1"/>
                </a:solidFill>
                <a:latin typeface="方正楷体_GB2312" panose="02000000000000000000" charset="-122"/>
                <a:ea typeface="方正楷体_GB2312" panose="02000000000000000000" charset="-122"/>
              </a:rPr>
              <a:t>——</a:t>
            </a:r>
            <a:r>
              <a:rPr lang="zh-CN" altLang="en-US" sz="2400" b="1">
                <a:solidFill>
                  <a:schemeClr val="tx1"/>
                </a:solidFill>
                <a:latin typeface="方正楷体_GB2312" panose="02000000000000000000" charset="-122"/>
                <a:ea typeface="方正楷体_GB2312" panose="02000000000000000000" charset="-122"/>
              </a:rPr>
              <a:t>《中国共产主义青年团纪律处分条例（试行）》</a:t>
            </a:r>
            <a:r>
              <a:rPr lang="zh-CN" altLang="en-US" sz="2400" b="1">
                <a:solidFill>
                  <a:schemeClr val="tx1"/>
                </a:solidFill>
                <a:latin typeface="方正楷体_GB2312" panose="02000000000000000000" charset="-122"/>
                <a:ea typeface="方正楷体_GB2312" panose="02000000000000000000" charset="-122"/>
              </a:rPr>
              <a:t>第三十一条</a:t>
            </a:r>
            <a:endParaRPr lang="zh-CN" altLang="en-US" sz="2400" b="1">
              <a:solidFill>
                <a:schemeClr val="tx1"/>
              </a:solidFill>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341630" y="1106805"/>
            <a:ext cx="11451590" cy="491871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94995" y="1320165"/>
            <a:ext cx="11002010" cy="4422775"/>
          </a:xfrm>
          <a:prstGeom prst="rect">
            <a:avLst/>
          </a:prstGeom>
        </p:spPr>
        <p:txBody>
          <a:bodyPr wrap="square">
            <a:noAutofit/>
          </a:bodyPr>
          <a:p>
            <a:pPr indent="508000" algn="just" defTabSz="266700" fontAlgn="auto">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b="1">
                <a:latin typeface="方正楷体_GB2312" panose="02000000000000000000" charset="-122"/>
                <a:ea typeface="方正楷体_GB2312" panose="02000000000000000000" charset="-122"/>
              </a:rPr>
              <a:t>制作、贩卖、传播第三十一条所列内容之一的报刊、书籍、音像制品、电子读物，以及网络文本、图片、音频、视频资料等，情节较轻的，给予警告或者严重警告处分；情节较重的，给予撤销团内职务或者留团察看处分；情节严重的，给予开除团籍处分。</a:t>
            </a:r>
            <a:endParaRPr lang="zh-CN" altLang="en-US" sz="2000" b="1">
              <a:latin typeface="方正楷体_GB2312" panose="02000000000000000000" charset="-122"/>
              <a:ea typeface="方正楷体_GB2312" panose="02000000000000000000" charset="-122"/>
            </a:endParaRPr>
          </a:p>
          <a:p>
            <a:pPr indent="508000" algn="just" defTabSz="266700" fontAlgn="auto">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b="1">
                <a:latin typeface="方正楷体_GB2312" panose="02000000000000000000" charset="-122"/>
                <a:ea typeface="方正楷体_GB2312" panose="02000000000000000000" charset="-122"/>
              </a:rPr>
              <a:t>私自携带、寄递第三十一条所列内容之一的报刊、书籍、音像制品、电子读物等入出境，情节较重的，给予警告或者严重警告处分；情节严重的，给予撤销团内职务、留团察看或者开除团籍处分。</a:t>
            </a:r>
            <a:endParaRPr lang="zh-CN" altLang="en-US" sz="2000" b="1">
              <a:latin typeface="方正楷体_GB2312" panose="02000000000000000000" charset="-122"/>
              <a:ea typeface="方正楷体_GB2312" panose="02000000000000000000" charset="-122"/>
            </a:endParaRPr>
          </a:p>
          <a:p>
            <a:pPr indent="508000" algn="just" defTabSz="266700" fontAlgn="auto">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b="1">
                <a:latin typeface="方正楷体_GB2312" panose="02000000000000000000" charset="-122"/>
                <a:ea typeface="方正楷体_GB2312" panose="02000000000000000000" charset="-122"/>
              </a:rPr>
              <a:t>私自阅看、浏览、收听第三十一条所列内容之一的报刊、书籍、音像制品、电子读物，以及网络文本、图片、音频、视频资料等，情节严重的，给予警告、严重警告或者撤销团内职务处分。</a:t>
            </a:r>
            <a:endParaRPr lang="zh-CN" altLang="en-US" sz="2000" b="1">
              <a:latin typeface="方正楷体_GB2312" panose="02000000000000000000" charset="-122"/>
              <a:ea typeface="方正楷体_GB2312" panose="02000000000000000000" charset="-122"/>
            </a:endParaRPr>
          </a:p>
          <a:p>
            <a:pPr indent="711200" algn="r" defTabSz="266700" fontAlgn="auto">
              <a:lnSpc>
                <a:spcPct val="150000"/>
              </a:lnSpc>
              <a:spcBef>
                <a:spcPct val="0"/>
              </a:spcBef>
              <a:spcAft>
                <a:spcPct val="0"/>
              </a:spcAft>
            </a:pPr>
            <a:r>
              <a:rPr lang="en-US" altLang="zh-CN" sz="2000" b="1">
                <a:latin typeface="方正楷体_GB2312" panose="02000000000000000000" charset="-122"/>
                <a:ea typeface="方正楷体_GB2312" panose="02000000000000000000" charset="-122"/>
                <a:sym typeface="+mn-ea"/>
              </a:rPr>
              <a:t>——</a:t>
            </a:r>
            <a:r>
              <a:rPr lang="zh-CN" altLang="en-US" sz="2000" b="1">
                <a:latin typeface="方正楷体_GB2312" panose="02000000000000000000" charset="-122"/>
                <a:ea typeface="方正楷体_GB2312" panose="02000000000000000000" charset="-122"/>
                <a:sym typeface="+mn-ea"/>
              </a:rPr>
              <a:t>《中国共产主义青年团纪律处分条例（试行）》第三十二条</a:t>
            </a:r>
            <a:endParaRPr lang="zh-CN" altLang="en-US" sz="2000" b="1">
              <a:solidFill>
                <a:srgbClr val="FF0000"/>
              </a:solidFill>
              <a:latin typeface="方正楷体_GB2312" panose="02000000000000000000" charset="-122"/>
              <a:ea typeface="方正楷体_GB2312" panose="02000000000000000000" charset="-122"/>
              <a:sym typeface="+mn-ea"/>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494030" y="1593850"/>
            <a:ext cx="11245850" cy="313182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71195" y="1873250"/>
            <a:ext cx="10850245" cy="3730625"/>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对信仰宗教的团员，应当加强思想教育，要求其限期改正；经团组织帮助仍没有转变的，应当劝其退团；劝而不退的，予以除名；参与利用宗教搞煽动活动的，给予开除团籍处分。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《中国共产主义青年团纪律处分条例（试行）》第三十</a:t>
            </a:r>
            <a:r>
              <a:rPr lang="zh-CN" altLang="en-US" sz="2400" b="1">
                <a:latin typeface="方正楷体_GB2312" panose="02000000000000000000" charset="-122"/>
                <a:ea typeface="方正楷体_GB2312" panose="02000000000000000000" charset="-122"/>
                <a:sym typeface="+mn-ea"/>
              </a:rPr>
              <a:t>四条</a:t>
            </a: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0">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0">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6" name="文本框 5"/>
          <p:cNvSpPr txBox="1"/>
          <p:nvPr/>
        </p:nvSpPr>
        <p:spPr>
          <a:xfrm>
            <a:off x="641350" y="1904365"/>
            <a:ext cx="11163300" cy="2296795"/>
          </a:xfrm>
          <a:prstGeom prst="rect">
            <a:avLst/>
          </a:prstGeom>
        </p:spPr>
        <p:txBody>
          <a:bodyPr wrap="square">
            <a:noAutofit/>
          </a:bodyPr>
          <a:p>
            <a:pPr indent="711200" algn="just" defTabSz="266700" fontAlgn="auto">
              <a:lnSpc>
                <a:spcPct val="150000"/>
              </a:lnSpc>
              <a:spcBef>
                <a:spcPct val="0"/>
              </a:spcBef>
              <a:spcAft>
                <a:spcPct val="0"/>
              </a:spcAft>
            </a:pPr>
            <a:r>
              <a:rPr lang="zh-CN" altLang="en-US" sz="2400" b="1">
                <a:latin typeface="方正楷体_GB2312" panose="02000000000000000000" charset="-122"/>
                <a:ea typeface="方正楷体_GB2312" panose="02000000000000000000" charset="-122"/>
                <a:sym typeface="+mn-ea"/>
              </a:rPr>
              <a:t>对在国（境）外或者在涉外活动中，言行损害党和国家尊严、利益，情节较轻的，给予警告或者严重警告处分；情节较重的，给予撤销团内职务或者留团察看处分；情节严重的，给予开除团籍处分。</a:t>
            </a:r>
            <a:endParaRPr lang="zh-CN" altLang="en-US" sz="2400" b="1">
              <a:latin typeface="方正楷体_GB2312" panose="02000000000000000000" charset="-122"/>
              <a:ea typeface="方正楷体_GB2312" panose="02000000000000000000" charset="-122"/>
              <a:sym typeface="+mn-ea"/>
            </a:endParaRPr>
          </a:p>
          <a:p>
            <a:pPr indent="711200" algn="r" defTabSz="266700" fontAlgn="auto">
              <a:lnSpc>
                <a:spcPct val="150000"/>
              </a:lnSpc>
              <a:spcBef>
                <a:spcPct val="0"/>
              </a:spcBef>
              <a:spcAft>
                <a:spcPct val="0"/>
              </a:spcAf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《中国共产主义青年团纪律处分条例（试行）》第三十五条</a:t>
            </a:r>
            <a:endParaRPr lang="zh-CN" altLang="en-US" sz="24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pPr>
            <a:endParaRPr lang="zh-CN" altLang="en-US" sz="2400" b="1">
              <a:solidFill>
                <a:schemeClr val="tx1"/>
              </a:solidFill>
              <a:latin typeface="方正楷体_GB2312" panose="02000000000000000000" charset="-122"/>
              <a:ea typeface="方正楷体_GB2312" panose="02000000000000000000" charset="-122"/>
              <a:sym typeface="+mn-ea"/>
            </a:endParaRPr>
          </a:p>
        </p:txBody>
      </p:sp>
      <p:sp>
        <p:nvSpPr>
          <p:cNvPr id="26" name="矩形 25"/>
          <p:cNvSpPr/>
          <p:nvPr/>
        </p:nvSpPr>
        <p:spPr>
          <a:xfrm>
            <a:off x="445135" y="1594485"/>
            <a:ext cx="11593195" cy="292481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109855" y="1734820"/>
            <a:ext cx="11911965" cy="290639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41630" y="2000250"/>
            <a:ext cx="11447780" cy="2522220"/>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sym typeface="+mn-ea"/>
              </a:rPr>
              <a:t>在党组织、团组织纪律审查中，依法依规负有作证义务的团员拒绝作证或者故意提供虚假情况，情节较重的，给予警告或者严重警告处分；情节严重的，给予撤销团内职务、留团察看或者开除团籍处分。</a:t>
            </a:r>
            <a:endParaRPr lang="zh-CN" altLang="en-US" sz="2400" b="1">
              <a:latin typeface="方正楷体_GB2312" panose="02000000000000000000" charset="-122"/>
              <a:ea typeface="方正楷体_GB2312" panose="02000000000000000000" charset="-122"/>
              <a:sym typeface="+mn-ea"/>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《中国共产主义青年团纪律处分条例（试行）》第三十</a:t>
            </a:r>
            <a:r>
              <a:rPr lang="zh-CN" altLang="en-US" sz="2400" b="1">
                <a:latin typeface="方正楷体_GB2312" panose="02000000000000000000" charset="-122"/>
                <a:ea typeface="方正楷体_GB2312" panose="02000000000000000000" charset="-122"/>
                <a:sym typeface="+mn-ea"/>
              </a:rPr>
              <a:t>七条</a:t>
            </a:r>
            <a:endParaRPr lang="zh-CN" altLang="en-US" sz="2400" b="1">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340995" y="1680845"/>
            <a:ext cx="11423650" cy="284162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34035" y="1852930"/>
            <a:ext cx="10923905" cy="2397760"/>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sym typeface="+mn-ea"/>
              </a:rPr>
              <a:t>侵犯团员的表决权、选举权、被选举权或者其他权利，情节较轻的，给予批评教育、责令检查或者通报批评；情节较重的，给予警告或者严重警告处分；情节严重的，给予撤销团内职务处分。</a:t>
            </a:r>
            <a:endParaRPr lang="zh-CN" altLang="en-US" sz="2400" b="1">
              <a:latin typeface="方正楷体_GB2312" panose="02000000000000000000" charset="-122"/>
              <a:ea typeface="方正楷体_GB2312" panose="02000000000000000000" charset="-122"/>
              <a:sym typeface="+mn-ea"/>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《中国共产主义青年团纪律处分条例（试行）》第三十八条</a:t>
            </a: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a:p>
            <a:pPr indent="584200" algn="just" defTabSz="266700" fontAlgn="auto">
              <a:lnSpc>
                <a:spcPct val="100000"/>
              </a:lnSpc>
              <a:spcBef>
                <a:spcPct val="0"/>
              </a:spcBef>
              <a:spcAft>
                <a:spcPct val="0"/>
              </a:spcAft>
              <a:extLst>
                <a:ext uri="{35155182-B16C-46BC-9424-99874614C6A1}">
                  <wpsdc:indentchars xmlns:wpsdc="http://www.wps.cn/officeDocument/2017/drawingmlCustomData" val="200" checksum="3059719554"/>
                </a:ext>
              </a:extLst>
            </a:pPr>
            <a:endParaRPr lang="zh-CN" altLang="en-US" sz="2300" b="0">
              <a:latin typeface="方正楷体_GB2312" panose="02000000000000000000" charset="-122"/>
              <a:ea typeface="方正楷体_GB2312" panose="02000000000000000000" charset="-122"/>
            </a:endParaRPr>
          </a:p>
          <a:p>
            <a:pPr indent="584200" algn="just" defTabSz="266700" fontAlgn="auto">
              <a:lnSpc>
                <a:spcPct val="100000"/>
              </a:lnSpc>
              <a:spcBef>
                <a:spcPct val="0"/>
              </a:spcBef>
              <a:spcAft>
                <a:spcPct val="0"/>
              </a:spcAft>
              <a:extLst>
                <a:ext uri="{35155182-B16C-46BC-9424-99874614C6A1}">
                  <wpsdc:indentchars xmlns:wpsdc="http://www.wps.cn/officeDocument/2017/drawingmlCustomData" val="200" checksum="3059719554"/>
                </a:ext>
              </a:extLst>
            </a:pPr>
            <a:endParaRPr lang="zh-CN" altLang="en-US" sz="2300" b="0">
              <a:solidFill>
                <a:srgbClr val="FF0000"/>
              </a:solidFill>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1108710" y="1972310"/>
            <a:ext cx="10295890" cy="315404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88720" y="2379980"/>
            <a:ext cx="10135235" cy="2861310"/>
          </a:xfrm>
          <a:prstGeom prst="rect">
            <a:avLst/>
          </a:prstGeom>
        </p:spPr>
        <p:txBody>
          <a:bodyPr wrap="square">
            <a:sp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sym typeface="+mn-ea"/>
              </a:rPr>
              <a:t>团的纪律是团的各级组织和全体团员必须遵守的行为规则，是维护团在党领导下的团结统一、完成党赋予的职责使命的保证。团组织必须严格执行和维护团的纪律，共青团员必须自觉接受团的纪律约束。</a:t>
            </a:r>
            <a:endParaRPr lang="zh-CN" altLang="en-US" sz="2400" b="1">
              <a:latin typeface="方正楷体_GB2312" panose="02000000000000000000" charset="-122"/>
              <a:ea typeface="方正楷体_GB2312" panose="02000000000000000000" charset="-122"/>
              <a:sym typeface="+mn-ea"/>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《中国共产主义青年团章程》第三十一条</a:t>
            </a: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1">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5" name="矩形 24"/>
          <p:cNvSpPr/>
          <p:nvPr/>
        </p:nvSpPr>
        <p:spPr>
          <a:xfrm>
            <a:off x="1368042" y="2749560"/>
            <a:ext cx="6014211" cy="603885"/>
          </a:xfrm>
          <a:prstGeom prst="rect">
            <a:avLst/>
          </a:prstGeom>
          <a:noFill/>
        </p:spPr>
        <p:txBody>
          <a:bodyPr wrap="square" rtlCol="0">
            <a:spAutoFit/>
          </a:bodyPr>
          <a:lstStyle/>
          <a:p>
            <a:pPr>
              <a:lnSpc>
                <a:spcPts val="4000"/>
              </a:lnSpc>
            </a:pPr>
            <a:r>
              <a:rPr lang="zh-CN" altLang="en-US" sz="2000" spc="300" dirty="0">
                <a:solidFill>
                  <a:schemeClr val="tx1">
                    <a:lumMod val="85000"/>
                    <a:lumOff val="15000"/>
                  </a:schemeClr>
                </a:solidFill>
                <a:latin typeface="思源黑体 CN Medium" panose="02010600000101010101" pitchFamily="2" charset="-122"/>
                <a:ea typeface="思源黑体 CN Medium" panose="02010600000101010101" pitchFamily="2" charset="-122"/>
              </a:rPr>
              <a:t>  </a:t>
            </a:r>
            <a:endParaRPr lang="zh-CN" altLang="en-US" sz="2000" spc="300" dirty="0">
              <a:solidFill>
                <a:schemeClr val="tx1">
                  <a:lumMod val="85000"/>
                  <a:lumOff val="15000"/>
                </a:schemeClr>
              </a:solidFill>
              <a:latin typeface="汉仪家书简" panose="02010600000101010101" pitchFamily="2" charset="-122"/>
              <a:ea typeface="汉仪家书简" panose="02010600000101010101" pitchFamily="2" charset="-122"/>
            </a:endParaRPr>
          </a:p>
        </p:txBody>
      </p:sp>
      <p:sp>
        <p:nvSpPr>
          <p:cNvPr id="26" name="矩形 25"/>
          <p:cNvSpPr/>
          <p:nvPr/>
        </p:nvSpPr>
        <p:spPr>
          <a:xfrm>
            <a:off x="341630" y="1808480"/>
            <a:ext cx="11676380" cy="289433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85140" y="2047875"/>
            <a:ext cx="11389360" cy="2414905"/>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sym typeface="+mn-ea"/>
              </a:rPr>
              <a:t>利用信息网络造谣传谣、污蔑诽谤或者实施网络暴力，造成不良影响的，给予批评教育、责令检查或者通报批评；情节较重的，给予警告或者严重警告处分；情节严重的，给予撤销团内职务、留团察看或者开除团籍处分。</a:t>
            </a:r>
            <a:endParaRPr lang="zh-CN" altLang="en-US" sz="2400" b="1">
              <a:latin typeface="方正楷体_GB2312" panose="02000000000000000000" charset="-122"/>
              <a:ea typeface="方正楷体_GB2312" panose="02000000000000000000" charset="-122"/>
              <a:sym typeface="+mn-ea"/>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《中国共产主义青年团纪律处分条例（试行）》第三十九条</a:t>
            </a: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5" grpId="0"/>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6" name="矩形 25"/>
          <p:cNvSpPr/>
          <p:nvPr/>
        </p:nvSpPr>
        <p:spPr>
          <a:xfrm>
            <a:off x="565785" y="1728470"/>
            <a:ext cx="11452860" cy="288544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76910" y="2000250"/>
            <a:ext cx="11151235" cy="2508250"/>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sym typeface="+mn-ea"/>
              </a:rPr>
              <a:t>违背社会公序良俗，违反社会公德、职业道德、家庭美德，造成不良影响的，给予批评教育、责令检查或者通报批评；情节较重的，给予警告或者严重警告处分；情节严重的，给予撤销团内职务、留团察看或者开除团籍处分。</a:t>
            </a:r>
            <a:endParaRPr lang="zh-CN" altLang="en-US" sz="2400" b="1">
              <a:latin typeface="方正楷体_GB2312" panose="02000000000000000000" charset="-122"/>
              <a:ea typeface="方正楷体_GB2312" panose="02000000000000000000" charset="-122"/>
              <a:sym typeface="+mn-ea"/>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《中国共产主义青年团纪律处分条例（试行）》第四十条</a:t>
            </a: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zh-CN" altLang="en-US" sz="2800" b="1">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6" name="矩形 25"/>
          <p:cNvSpPr/>
          <p:nvPr/>
        </p:nvSpPr>
        <p:spPr>
          <a:xfrm>
            <a:off x="565785" y="918210"/>
            <a:ext cx="11236325" cy="589534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83260" y="918210"/>
            <a:ext cx="10927080" cy="5895340"/>
          </a:xfrm>
          <a:prstGeom prst="rect">
            <a:avLst/>
          </a:prstGeom>
        </p:spPr>
        <p:txBody>
          <a:bodyPr wrap="square">
            <a:noAutofit/>
          </a:bodyPr>
          <a:p>
            <a:pPr indent="457200" algn="just"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zh-CN" altLang="en-US" b="1">
                <a:solidFill>
                  <a:schemeClr val="tx1"/>
                </a:solidFill>
                <a:latin typeface="方正楷体_GB2312" panose="02000000000000000000" charset="-122"/>
                <a:ea typeface="方正楷体_GB2312" panose="02000000000000000000" charset="-122"/>
              </a:rPr>
              <a:t>利用团员发展、团组织推荐优秀团员作为入党积极分子人选、代表委员遴选、评奖评优、工作评比评价等权力谋取私利，</a:t>
            </a:r>
            <a:r>
              <a:rPr lang="zh-CN" altLang="en-US" b="1">
                <a:solidFill>
                  <a:schemeClr val="tx1"/>
                </a:solidFill>
                <a:latin typeface="方正楷体_GB2312" panose="02000000000000000000" charset="-122"/>
                <a:ea typeface="方正楷体_GB2312" panose="02000000000000000000" charset="-122"/>
                <a:sym typeface="+mn-ea"/>
              </a:rPr>
              <a:t>情节较轻的，给予批评教育、责令检查或者通报批评；情节较重的，给予警告或者严重警告处分；情节严重的，给予撤销团内职务、留团察看或者开除团籍处分。</a:t>
            </a:r>
            <a:endParaRPr lang="zh-CN" altLang="en-US" b="1">
              <a:solidFill>
                <a:schemeClr val="tx1"/>
              </a:solidFill>
              <a:latin typeface="方正楷体_GB2312" panose="02000000000000000000" charset="-122"/>
              <a:ea typeface="方正楷体_GB2312" panose="02000000000000000000" charset="-122"/>
              <a:sym typeface="+mn-ea"/>
            </a:endParaRPr>
          </a:p>
          <a:p>
            <a:pPr indent="457200" algn="r"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en-US" altLang="zh-CN" b="1">
                <a:solidFill>
                  <a:schemeClr val="tx1"/>
                </a:solidFill>
                <a:latin typeface="方正楷体_GB2312" panose="02000000000000000000" charset="-122"/>
                <a:ea typeface="方正楷体_GB2312" panose="02000000000000000000" charset="-122"/>
                <a:sym typeface="+mn-ea"/>
              </a:rPr>
              <a:t>——</a:t>
            </a:r>
            <a:r>
              <a:rPr lang="zh-CN" altLang="en-US" b="1">
                <a:solidFill>
                  <a:schemeClr val="tx1"/>
                </a:solidFill>
                <a:latin typeface="方正楷体_GB2312" panose="02000000000000000000" charset="-122"/>
                <a:ea typeface="方正楷体_GB2312" panose="02000000000000000000" charset="-122"/>
                <a:sym typeface="+mn-ea"/>
              </a:rPr>
              <a:t>《中国共产主义青年团纪律处分条例（试行）》第四十二条</a:t>
            </a:r>
            <a:endParaRPr lang="zh-CN" altLang="en-US" b="1">
              <a:solidFill>
                <a:schemeClr val="tx1"/>
              </a:solidFill>
              <a:latin typeface="方正楷体_GB2312" panose="02000000000000000000" charset="-122"/>
              <a:ea typeface="方正楷体_GB2312" panose="02000000000000000000" charset="-122"/>
            </a:endParaRPr>
          </a:p>
          <a:p>
            <a:pPr indent="457200" algn="just"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zh-CN" altLang="en-US" b="1">
                <a:solidFill>
                  <a:schemeClr val="tx1"/>
                </a:solidFill>
                <a:latin typeface="方正楷体_GB2312" panose="02000000000000000000" charset="-122"/>
                <a:ea typeface="方正楷体_GB2312" panose="02000000000000000000" charset="-122"/>
              </a:rPr>
              <a:t>在团费收缴、使用和管理过程中，存在违规收缴、侵占挪用等行为的</a:t>
            </a:r>
            <a:r>
              <a:rPr lang="zh-CN" altLang="en-US" b="1">
                <a:solidFill>
                  <a:schemeClr val="tx1"/>
                </a:solidFill>
                <a:latin typeface="方正楷体_GB2312" panose="02000000000000000000" charset="-122"/>
                <a:ea typeface="方正楷体_GB2312" panose="02000000000000000000" charset="-122"/>
                <a:sym typeface="+mn-ea"/>
              </a:rPr>
              <a:t>对直接责任者和领导责任者，情节较轻的，给予警告处分；情节较重的，给予严重警告或者撤销团内职务处分；情节严重的，给予留团察看或者开除团籍处分。</a:t>
            </a:r>
            <a:endParaRPr lang="zh-CN" altLang="en-US" b="1">
              <a:solidFill>
                <a:schemeClr val="tx1"/>
              </a:solidFill>
              <a:latin typeface="方正楷体_GB2312" panose="02000000000000000000" charset="-122"/>
              <a:ea typeface="方正楷体_GB2312" panose="02000000000000000000" charset="-122"/>
              <a:sym typeface="+mn-ea"/>
            </a:endParaRPr>
          </a:p>
          <a:p>
            <a:pPr indent="457200" algn="r"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en-US" altLang="zh-CN" b="1">
                <a:solidFill>
                  <a:schemeClr val="tx1"/>
                </a:solidFill>
                <a:latin typeface="方正楷体_GB2312" panose="02000000000000000000" charset="-122"/>
                <a:ea typeface="方正楷体_GB2312" panose="02000000000000000000" charset="-122"/>
                <a:sym typeface="+mn-ea"/>
              </a:rPr>
              <a:t>——</a:t>
            </a:r>
            <a:r>
              <a:rPr lang="zh-CN" altLang="en-US" b="1">
                <a:solidFill>
                  <a:schemeClr val="tx1"/>
                </a:solidFill>
                <a:latin typeface="方正楷体_GB2312" panose="02000000000000000000" charset="-122"/>
                <a:ea typeface="方正楷体_GB2312" panose="02000000000000000000" charset="-122"/>
                <a:sym typeface="+mn-ea"/>
              </a:rPr>
              <a:t>《中国共产主义青年团纪律处分条例（试行）》第四十三条</a:t>
            </a:r>
            <a:endParaRPr lang="zh-CN" altLang="en-US" b="1">
              <a:solidFill>
                <a:schemeClr val="tx1"/>
              </a:solidFill>
              <a:latin typeface="方正楷体_GB2312" panose="02000000000000000000" charset="-122"/>
              <a:ea typeface="方正楷体_GB2312" panose="02000000000000000000" charset="-122"/>
            </a:endParaRPr>
          </a:p>
          <a:p>
            <a:pPr indent="457200" algn="just"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zh-CN" altLang="en-US" b="1">
                <a:solidFill>
                  <a:schemeClr val="tx1"/>
                </a:solidFill>
                <a:latin typeface="方正楷体_GB2312" panose="02000000000000000000" charset="-122"/>
                <a:ea typeface="方正楷体_GB2312" panose="02000000000000000000" charset="-122"/>
              </a:rPr>
              <a:t>擅自举办评比达标表彰、创建示范活动或者借评比达标表彰、创建示范活动收取费用的，对直接责任者和领导责任者，情节较重的，给予警告或者严重警告处分；情节严重的，给予撤销团内职务处分。</a:t>
            </a:r>
            <a:endParaRPr lang="zh-CN" altLang="en-US" b="1">
              <a:solidFill>
                <a:schemeClr val="tx1"/>
              </a:solidFill>
              <a:latin typeface="方正楷体_GB2312" panose="02000000000000000000" charset="-122"/>
              <a:ea typeface="方正楷体_GB2312" panose="02000000000000000000" charset="-122"/>
            </a:endParaRPr>
          </a:p>
          <a:p>
            <a:pPr indent="457200" algn="r"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en-US" altLang="zh-CN" b="1">
                <a:solidFill>
                  <a:schemeClr val="tx1"/>
                </a:solidFill>
                <a:latin typeface="方正楷体_GB2312" panose="02000000000000000000" charset="-122"/>
                <a:ea typeface="方正楷体_GB2312" panose="02000000000000000000" charset="-122"/>
                <a:sym typeface="+mn-ea"/>
              </a:rPr>
              <a:t>——</a:t>
            </a:r>
            <a:r>
              <a:rPr lang="zh-CN" altLang="en-US" b="1">
                <a:solidFill>
                  <a:schemeClr val="tx1"/>
                </a:solidFill>
                <a:latin typeface="方正楷体_GB2312" panose="02000000000000000000" charset="-122"/>
                <a:ea typeface="方正楷体_GB2312" panose="02000000000000000000" charset="-122"/>
                <a:sym typeface="+mn-ea"/>
              </a:rPr>
              <a:t>《中国共产主义青年团纪律处分条例（试行）》第四十四条</a:t>
            </a:r>
            <a:endParaRPr lang="zh-CN" altLang="en-US" b="1">
              <a:solidFill>
                <a:schemeClr val="tx1"/>
              </a:solidFill>
              <a:latin typeface="方正楷体_GB2312" panose="02000000000000000000" charset="-122"/>
              <a:ea typeface="方正楷体_GB2312" panose="02000000000000000000" charset="-122"/>
              <a:sym typeface="+mn-ea"/>
            </a:endParaRPr>
          </a:p>
          <a:p>
            <a:pPr indent="457200" algn="just"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zh-CN" altLang="en-US" b="1">
                <a:solidFill>
                  <a:schemeClr val="tx1"/>
                </a:solidFill>
                <a:latin typeface="方正楷体_GB2312" panose="02000000000000000000" charset="-122"/>
                <a:ea typeface="方正楷体_GB2312" panose="02000000000000000000" charset="-122"/>
              </a:rPr>
              <a:t>采取弄虚作假或者其他手段把不符合团员条件的人发展为团员，</a:t>
            </a:r>
            <a:r>
              <a:rPr lang="zh-CN" altLang="en-US" b="1">
                <a:solidFill>
                  <a:schemeClr val="tx1"/>
                </a:solidFill>
                <a:latin typeface="方正楷体_GB2312" panose="02000000000000000000" charset="-122"/>
                <a:ea typeface="方正楷体_GB2312" panose="02000000000000000000" charset="-122"/>
                <a:sym typeface="+mn-ea"/>
              </a:rPr>
              <a:t>对直接责任者和领导责任者，给予警告或者严重警告处分；情节严重的，给予撤销团内职务处分。</a:t>
            </a:r>
            <a:endParaRPr lang="zh-CN" altLang="en-US" b="1">
              <a:solidFill>
                <a:schemeClr val="tx1"/>
              </a:solidFill>
              <a:latin typeface="方正楷体_GB2312" panose="02000000000000000000" charset="-122"/>
              <a:ea typeface="方正楷体_GB2312" panose="02000000000000000000" charset="-122"/>
              <a:sym typeface="+mn-ea"/>
            </a:endParaRPr>
          </a:p>
          <a:p>
            <a:pPr indent="457200" algn="r"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r>
              <a:rPr lang="en-US" altLang="zh-CN" b="1">
                <a:solidFill>
                  <a:schemeClr val="tx1"/>
                </a:solidFill>
                <a:latin typeface="方正楷体_GB2312" panose="02000000000000000000" charset="-122"/>
                <a:ea typeface="方正楷体_GB2312" panose="02000000000000000000" charset="-122"/>
                <a:sym typeface="+mn-ea"/>
              </a:rPr>
              <a:t>——</a:t>
            </a:r>
            <a:r>
              <a:rPr lang="zh-CN" altLang="en-US" b="1">
                <a:solidFill>
                  <a:schemeClr val="tx1"/>
                </a:solidFill>
                <a:latin typeface="方正楷体_GB2312" panose="02000000000000000000" charset="-122"/>
                <a:ea typeface="方正楷体_GB2312" panose="02000000000000000000" charset="-122"/>
                <a:sym typeface="+mn-ea"/>
              </a:rPr>
              <a:t>《中国共产主义青年团纪律处分条例（试行）》第四十五条</a:t>
            </a:r>
            <a:endParaRPr lang="zh-CN" altLang="en-US" b="1">
              <a:latin typeface="方正楷体_GB2312" panose="02000000000000000000" charset="-122"/>
              <a:ea typeface="方正楷体_GB2312" panose="02000000000000000000" charset="-122"/>
              <a:sym typeface="+mn-ea"/>
            </a:endParaRPr>
          </a:p>
          <a:p>
            <a:pPr indent="457200" algn="just" defTabSz="266700" fontAlgn="auto">
              <a:lnSpc>
                <a:spcPct val="150000"/>
              </a:lnSpc>
              <a:spcBef>
                <a:spcPct val="0"/>
              </a:spcBef>
              <a:spcAft>
                <a:spcPct val="0"/>
              </a:spcAft>
              <a:extLst>
                <a:ext uri="{35155182-B16C-46BC-9424-99874614C6A1}">
                  <wpsdc:indentchars xmlns:wpsdc="http://www.wps.cn/officeDocument/2017/drawingmlCustomData" val="200" checksum="59296752"/>
                </a:ext>
              </a:extLst>
            </a:pPr>
            <a:endParaRPr lang="zh-CN" altLang="en-US" b="1">
              <a:latin typeface="方正楷体_GB2312" panose="02000000000000000000" charset="-122"/>
              <a:ea typeface="方正楷体_GB2312" panose="02000000000000000000" charset="-122"/>
            </a:endParaRPr>
          </a:p>
          <a:p>
            <a:pPr indent="508000" algn="just" defTabSz="266700" fontAlgn="auto">
              <a:lnSpc>
                <a:spcPct val="150000"/>
              </a:lnSpc>
              <a:spcBef>
                <a:spcPct val="0"/>
              </a:spcBef>
              <a:spcAft>
                <a:spcPct val="0"/>
              </a:spcAft>
              <a:extLst>
                <a:ext uri="{35155182-B16C-46BC-9424-99874614C6A1}">
                  <wpsdc:indentchars xmlns:wpsdc="http://www.wps.cn/officeDocument/2017/drawingmlCustomData" val="200" checksum="282533468"/>
                </a:ext>
              </a:extLst>
            </a:pPr>
            <a:endParaRPr lang="zh-CN" altLang="en-US" sz="2000" b="1">
              <a:latin typeface="方正楷体_GB2312" panose="02000000000000000000" charset="-122"/>
              <a:ea typeface="方正楷体_GB2312" panose="02000000000000000000" charset="-122"/>
            </a:endParaRPr>
          </a:p>
          <a:p>
            <a:pPr indent="508000" algn="just" defTabSz="266700" fontAlgn="auto">
              <a:lnSpc>
                <a:spcPct val="150000"/>
              </a:lnSpc>
              <a:spcBef>
                <a:spcPct val="0"/>
              </a:spcBef>
              <a:spcAft>
                <a:spcPct val="0"/>
              </a:spcAft>
              <a:extLst>
                <a:ext uri="{35155182-B16C-46BC-9424-99874614C6A1}">
                  <wpsdc:indentchars xmlns:wpsdc="http://www.wps.cn/officeDocument/2017/drawingmlCustomData" val="200" checksum="282533468"/>
                </a:ext>
              </a:extLst>
            </a:pPr>
            <a:endParaRPr lang="zh-CN" altLang="en-US" sz="2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bldLst>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6" name="矩形 25"/>
          <p:cNvSpPr/>
          <p:nvPr/>
        </p:nvSpPr>
        <p:spPr>
          <a:xfrm>
            <a:off x="424815" y="1480820"/>
            <a:ext cx="11259185" cy="327279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02945" y="1721485"/>
            <a:ext cx="10785475" cy="3032125"/>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工作中不敢斗争、不愿担当，面对重大矛盾冲突、危机困难和党组织、团组织分配的重大攻坚任务临阵退缩，造成不良影响或者严重后果的，给予警告或者严重警告处分；情节严重的，给予撤销团内职务、留团察看或者开除团籍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《中国共产主义青年团纪律处分条例（试行）》第四十</a:t>
            </a:r>
            <a:r>
              <a:rPr lang="zh-CN" altLang="en-US" sz="2400" b="1">
                <a:latin typeface="方正楷体_GB2312" panose="02000000000000000000" charset="-122"/>
                <a:ea typeface="方正楷体_GB2312" panose="02000000000000000000" charset="-122"/>
                <a:sym typeface="+mn-ea"/>
              </a:rPr>
              <a:t>七条</a:t>
            </a: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1">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35571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1388" y="156821"/>
            <a:ext cx="517017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三、违反团纪行为“负面清单”</a:t>
            </a:r>
            <a:endParaRPr lang="zh-CN" altLang="en-US" sz="2800" b="1" dirty="0">
              <a:solidFill>
                <a:schemeClr val="bg1"/>
              </a:solidFill>
              <a:latin typeface="华文中宋" panose="02010600040101010101" charset="-122"/>
              <a:ea typeface="华文中宋" panose="02010600040101010101" charset="-122"/>
            </a:endParaRPr>
          </a:p>
        </p:txBody>
      </p:sp>
      <p:sp>
        <p:nvSpPr>
          <p:cNvPr id="26" name="矩形 25"/>
          <p:cNvSpPr/>
          <p:nvPr/>
        </p:nvSpPr>
        <p:spPr>
          <a:xfrm>
            <a:off x="565785" y="2033270"/>
            <a:ext cx="11116945" cy="238506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35965" y="2240915"/>
            <a:ext cx="10720070" cy="1969135"/>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生活奢靡、铺张浪费、贪图享乐、追求低级趣味，造成不良影响的，给予警告或者严重警告处分；情节严重的，给予撤销团内职务处分。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a:t>
            </a:r>
            <a:r>
              <a:rPr lang="zh-CN" altLang="en-US" sz="2400" b="1">
                <a:latin typeface="方正楷体_GB2312" panose="02000000000000000000" charset="-122"/>
                <a:ea typeface="方正楷体_GB2312" panose="02000000000000000000" charset="-122"/>
                <a:sym typeface="+mn-ea"/>
              </a:rPr>
              <a:t>五十二条</a:t>
            </a:r>
            <a:endParaRPr lang="zh-CN" altLang="en-US" sz="2400" b="1">
              <a:latin typeface="方正楷体_GB2312" panose="02000000000000000000" charset="-122"/>
              <a:ea typeface="方正楷体_GB2312" panose="02000000000000000000" charset="-122"/>
            </a:endParaRPr>
          </a:p>
          <a:p>
            <a:pPr indent="508000" algn="just" defTabSz="266700" fontAlgn="auto">
              <a:lnSpc>
                <a:spcPts val="2800"/>
              </a:lnSpc>
              <a:spcBef>
                <a:spcPct val="0"/>
              </a:spcBef>
              <a:spcAft>
                <a:spcPct val="0"/>
              </a:spcAft>
              <a:extLst>
                <a:ext uri="{35155182-B16C-46BC-9424-99874614C6A1}">
                  <wpsdc:indentchars xmlns:wpsdc="http://www.wps.cn/officeDocument/2017/drawingmlCustomData" val="200" checksum="282533468"/>
                </a:ext>
              </a:extLst>
            </a:pPr>
            <a:endParaRPr lang="zh-CN" altLang="en-US" sz="2000" b="0">
              <a:latin typeface="方正楷体_GB2312" panose="02000000000000000000" charset="-122"/>
              <a:ea typeface="方正楷体_GB2312" panose="02000000000000000000" charset="-122"/>
            </a:endParaRPr>
          </a:p>
          <a:p>
            <a:pPr indent="508000" algn="just" defTabSz="266700" fontAlgn="auto">
              <a:lnSpc>
                <a:spcPts val="2800"/>
              </a:lnSpc>
              <a:spcBef>
                <a:spcPct val="0"/>
              </a:spcBef>
              <a:spcAft>
                <a:spcPct val="0"/>
              </a:spcAft>
              <a:extLst>
                <a:ext uri="{35155182-B16C-46BC-9424-99874614C6A1}">
                  <wpsdc:indentchars xmlns:wpsdc="http://www.wps.cn/officeDocument/2017/drawingmlCustomData" val="200" checksum="282533468"/>
                </a:ext>
              </a:extLst>
            </a:pPr>
            <a:endParaRPr lang="zh-CN" altLang="en-US" sz="2000" b="0">
              <a:latin typeface="方正楷体_GB2312" panose="02000000000000000000" charset="-122"/>
              <a:ea typeface="方正楷体_GB2312" panose="02000000000000000000" charset="-122"/>
            </a:endParaRPr>
          </a:p>
        </p:txBody>
      </p:sp>
    </p:spTree>
  </p:cSld>
  <p:clrMapOvr>
    <a:masterClrMapping/>
  </p:clrMapOvr>
  <p:transition spd="slow">
    <p:push dir="u"/>
  </p:transition>
  <p:timing>
    <p:tnLst>
      <p:par>
        <p:cTn id="1" dur="indefinite" restart="never" nodeType="tmRoot"/>
      </p:par>
    </p:tnLst>
    <p:bldLst>
      <p:bldP spid="2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5" name="文本框 4"/>
          <p:cNvSpPr txBox="1"/>
          <p:nvPr/>
        </p:nvSpPr>
        <p:spPr>
          <a:xfrm>
            <a:off x="652780" y="2768073"/>
            <a:ext cx="11155680" cy="829945"/>
          </a:xfrm>
          <a:prstGeom prst="rect">
            <a:avLst/>
          </a:prstGeom>
          <a:noFill/>
          <a:effectLst>
            <a:glow rad="63500">
              <a:schemeClr val="accent2">
                <a:satMod val="175000"/>
                <a:alpha val="40000"/>
              </a:schemeClr>
            </a:glow>
          </a:effectLst>
        </p:spPr>
        <p:txBody>
          <a:bodyPr wrap="none" rtlCol="0">
            <a:spAutoFit/>
          </a:bodyPr>
          <a:lstStyle/>
          <a:p>
            <a:pPr algn="ctr"/>
            <a:r>
              <a:rPr lang="zh-CN" altLang="en-US" sz="48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rPr>
              <a:t>团纪与法律、党纪和其他规章制度的衔接</a:t>
            </a:r>
            <a:endParaRPr lang="zh-CN" altLang="en-US" sz="48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grpSp>
        <p:nvGrpSpPr>
          <p:cNvPr id="2" name="组合 1"/>
          <p:cNvGrpSpPr/>
          <p:nvPr/>
        </p:nvGrpSpPr>
        <p:grpSpPr>
          <a:xfrm>
            <a:off x="5049029" y="1864360"/>
            <a:ext cx="2546062" cy="696012"/>
            <a:chOff x="5105400" y="1940560"/>
            <a:chExt cx="2546062" cy="696012"/>
          </a:xfrm>
        </p:grpSpPr>
        <p:sp>
          <p:nvSpPr>
            <p:cNvPr id="4" name="矩形: 圆角 2"/>
            <p:cNvSpPr/>
            <p:nvPr/>
          </p:nvSpPr>
          <p:spPr>
            <a:xfrm>
              <a:off x="5105400" y="1940560"/>
              <a:ext cx="2546062" cy="6960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00259" y="1940667"/>
              <a:ext cx="1554843" cy="645160"/>
            </a:xfrm>
            <a:prstGeom prst="rect">
              <a:avLst/>
            </a:prstGeom>
            <a:noFill/>
          </p:spPr>
          <p:txBody>
            <a:bodyPr wrap="square" rtlCol="0">
              <a:spAutoFit/>
            </a:bodyPr>
            <a:lstStyle>
              <a:defPPr>
                <a:defRPr lang="zh-CN"/>
              </a:defPPr>
              <a:lvl1pPr algn="dist">
                <a:defRPr sz="2000">
                  <a:solidFill>
                    <a:srgbClr val="FEE4DC"/>
                  </a:solidFill>
                  <a:effectLst/>
                  <a:latin typeface="思源黑体 CN Bold" panose="020B0800000000000000" pitchFamily="34" charset="-122"/>
                  <a:ea typeface="思源黑体 CN Bold" panose="020B0800000000000000" pitchFamily="34" charset="-122"/>
                </a:defRPr>
              </a:lvl1pPr>
            </a:lstStyle>
            <a:p>
              <a:r>
                <a:rPr lang="zh-CN" altLang="en-US" sz="3600"/>
                <a:t>四</a:t>
              </a:r>
              <a:endParaRPr lang="zh-CN" altLang="en-US" sz="360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0" y="0"/>
            <a:ext cx="858710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41388" y="156822"/>
            <a:ext cx="7307580" cy="521970"/>
          </a:xfrm>
          <a:prstGeom prst="rect">
            <a:avLst/>
          </a:prstGeom>
          <a:noFill/>
        </p:spPr>
        <p:txBody>
          <a:bodyPr wrap="none" rtlCol="0" anchor="ctr">
            <a:spAutoFit/>
          </a:bodyPr>
          <a:p>
            <a:pPr algn="l">
              <a:buClrTx/>
              <a:buSzTx/>
              <a:buFontTx/>
            </a:pPr>
            <a:r>
              <a:rPr lang="zh-CN" altLang="en-US" sz="2800" b="1" dirty="0">
                <a:solidFill>
                  <a:schemeClr val="bg1"/>
                </a:solidFill>
                <a:latin typeface="华文中宋" panose="02010600040101010101" charset="-122"/>
                <a:ea typeface="华文中宋" panose="02010600040101010101" charset="-122"/>
              </a:rPr>
              <a:t>四、团纪与法律、党纪和其他规章制度的衔接</a:t>
            </a:r>
            <a:endParaRPr lang="zh-CN" altLang="en-US" sz="2800" b="1" dirty="0">
              <a:solidFill>
                <a:schemeClr val="bg1"/>
              </a:solidFill>
              <a:latin typeface="华文中宋" panose="02010600040101010101" charset="-122"/>
              <a:ea typeface="华文中宋" panose="02010600040101010101" charset="-122"/>
            </a:endParaRPr>
          </a:p>
        </p:txBody>
      </p:sp>
      <p:sp>
        <p:nvSpPr>
          <p:cNvPr id="6" name="文本框 5"/>
          <p:cNvSpPr txBox="1"/>
          <p:nvPr/>
        </p:nvSpPr>
        <p:spPr>
          <a:xfrm>
            <a:off x="465455" y="1924050"/>
            <a:ext cx="11134725" cy="2517140"/>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对于团员依法受到刑事责任追究的，团组织应当根据司法机关的生效判决、裁定、决定及其认定的事实、性质和情节，依照本条例规定给予团纪处分。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《中国共产主义青年团纪律处分条例（试行）》第五十八条</a:t>
            </a:r>
            <a:endParaRPr lang="zh-CN" altLang="en-US" sz="2800" b="1">
              <a:latin typeface="方正楷体_GB2312" panose="02000000000000000000" charset="-122"/>
              <a:ea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endParaRPr lang="en-US" altLang="zh-CN" sz="2800" b="1">
              <a:latin typeface="方正楷体_GB2312" panose="02000000000000000000" charset="-122"/>
              <a:ea typeface="方正楷体_GB2312" panose="02000000000000000000" charset="-122"/>
            </a:endParaRPr>
          </a:p>
        </p:txBody>
      </p:sp>
      <p:sp>
        <p:nvSpPr>
          <p:cNvPr id="26" name="矩形 25"/>
          <p:cNvSpPr/>
          <p:nvPr/>
        </p:nvSpPr>
        <p:spPr>
          <a:xfrm>
            <a:off x="259715" y="1720850"/>
            <a:ext cx="11546840" cy="237236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0" y="0"/>
            <a:ext cx="858710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41388" y="156822"/>
            <a:ext cx="7307580" cy="521970"/>
          </a:xfrm>
          <a:prstGeom prst="rect">
            <a:avLst/>
          </a:prstGeom>
          <a:noFill/>
        </p:spPr>
        <p:txBody>
          <a:bodyPr wrap="none" rtlCol="0" anchor="ctr">
            <a:spAutoFit/>
          </a:bodyPr>
          <a:p>
            <a:pPr algn="l">
              <a:buClrTx/>
              <a:buSzTx/>
              <a:buFontTx/>
            </a:pPr>
            <a:r>
              <a:rPr lang="zh-CN" altLang="en-US" sz="2800" b="1" dirty="0">
                <a:solidFill>
                  <a:schemeClr val="bg1"/>
                </a:solidFill>
                <a:latin typeface="华文中宋" panose="02010600040101010101" charset="-122"/>
                <a:ea typeface="华文中宋" panose="02010600040101010101" charset="-122"/>
              </a:rPr>
              <a:t>四、团纪与法律、党纪和其他规章制度的衔接</a:t>
            </a:r>
            <a:endParaRPr lang="zh-CN" altLang="en-US" sz="2800" b="1" dirty="0">
              <a:solidFill>
                <a:schemeClr val="bg1"/>
              </a:solidFill>
              <a:latin typeface="华文中宋" panose="02010600040101010101" charset="-122"/>
              <a:ea typeface="华文中宋" panose="02010600040101010101" charset="-122"/>
            </a:endParaRPr>
          </a:p>
        </p:txBody>
      </p:sp>
      <p:sp>
        <p:nvSpPr>
          <p:cNvPr id="6" name="文本框 5"/>
          <p:cNvSpPr txBox="1"/>
          <p:nvPr/>
        </p:nvSpPr>
        <p:spPr>
          <a:xfrm>
            <a:off x="408305" y="1898015"/>
            <a:ext cx="11249660" cy="2440305"/>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对于团员依纪依法受到党纪处分、政务处分、任免机关（单位）给予的处分、行政处罚，应当追究团纪责任的，团组织可以根据生效的处分、行政处罚决定认定的事实、性质和情节，经核实后依照规定给予批评教育直至团纪处分。</a:t>
            </a:r>
            <a:endParaRPr lang="zh-CN" altLang="en-US" sz="2400" b="1">
              <a:latin typeface="方正楷体_GB2312" panose="02000000000000000000" charset="-122"/>
              <a:ea typeface="方正楷体_GB2312" panose="02000000000000000000" charset="-122"/>
            </a:endParaRPr>
          </a:p>
          <a:p>
            <a:pPr indent="609600" algn="r"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《中国共产主义青年团纪律处分条例（试行）》第五十八条</a:t>
            </a: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1">
              <a:latin typeface="方正楷体_GB2312" panose="02000000000000000000" charset="-122"/>
              <a:ea typeface="方正楷体_GB2312" panose="02000000000000000000" charset="-122"/>
            </a:endParaRPr>
          </a:p>
        </p:txBody>
      </p:sp>
      <p:sp>
        <p:nvSpPr>
          <p:cNvPr id="26" name="矩形 25"/>
          <p:cNvSpPr/>
          <p:nvPr/>
        </p:nvSpPr>
        <p:spPr>
          <a:xfrm>
            <a:off x="259715" y="1668780"/>
            <a:ext cx="11546840" cy="297942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0" y="0"/>
            <a:ext cx="858710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41388" y="156822"/>
            <a:ext cx="7307580" cy="521970"/>
          </a:xfrm>
          <a:prstGeom prst="rect">
            <a:avLst/>
          </a:prstGeom>
          <a:noFill/>
        </p:spPr>
        <p:txBody>
          <a:bodyPr wrap="none" rtlCol="0" anchor="ctr">
            <a:spAutoFit/>
          </a:bodyPr>
          <a:p>
            <a:pPr algn="l">
              <a:buClrTx/>
              <a:buSzTx/>
              <a:buFontTx/>
            </a:pPr>
            <a:r>
              <a:rPr lang="zh-CN" altLang="en-US" sz="2800" b="1" dirty="0">
                <a:solidFill>
                  <a:schemeClr val="bg1"/>
                </a:solidFill>
                <a:latin typeface="华文中宋" panose="02010600040101010101" charset="-122"/>
                <a:ea typeface="华文中宋" panose="02010600040101010101" charset="-122"/>
              </a:rPr>
              <a:t>四、团纪与法律、党纪和其他规章制度的衔接</a:t>
            </a:r>
            <a:endParaRPr lang="zh-CN" altLang="en-US" sz="2800" b="1" dirty="0">
              <a:solidFill>
                <a:schemeClr val="bg1"/>
              </a:solidFill>
              <a:latin typeface="华文中宋" panose="02010600040101010101" charset="-122"/>
              <a:ea typeface="华文中宋" panose="02010600040101010101" charset="-122"/>
            </a:endParaRPr>
          </a:p>
        </p:txBody>
      </p:sp>
      <p:sp>
        <p:nvSpPr>
          <p:cNvPr id="6" name="文本框 5"/>
          <p:cNvSpPr txBox="1"/>
          <p:nvPr/>
        </p:nvSpPr>
        <p:spPr>
          <a:xfrm>
            <a:off x="611505" y="1633855"/>
            <a:ext cx="10968990" cy="2038350"/>
          </a:xfrm>
          <a:prstGeom prst="rect">
            <a:avLst/>
          </a:prstGeom>
        </p:spPr>
        <p:txBody>
          <a:bodyPr wrap="square">
            <a:noAutofit/>
          </a:bodyPr>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r>
              <a:rPr lang="zh-CN" altLang="en-US" sz="2400" b="1">
                <a:latin typeface="方正楷体_GB2312" panose="02000000000000000000" charset="-122"/>
                <a:ea typeface="方正楷体_GB2312" panose="02000000000000000000" charset="-122"/>
              </a:rPr>
              <a:t>团员违反国家法律法规、企事业单位或者其他社会组织的规章制度受到其他处分，应当追究团纪责任的，团组织在对有关方面认定的事实、性质和情节进行核实后，依照规定给予批评教育直至团纪处分。</a:t>
            </a:r>
            <a:endParaRPr lang="zh-CN" altLang="en-US" sz="2400" b="1">
              <a:latin typeface="方正楷体_GB2312" panose="02000000000000000000" charset="-122"/>
              <a:ea typeface="方正楷体_GB2312" panose="02000000000000000000" charset="-122"/>
            </a:endParaRPr>
          </a:p>
          <a:p>
            <a:pPr indent="711200" algn="r" defTabSz="266700" fontAlgn="auto">
              <a:lnSpc>
                <a:spcPct val="150000"/>
              </a:lnSpc>
              <a:spcBef>
                <a:spcPct val="0"/>
              </a:spcBef>
              <a:spcAft>
                <a:spcPct val="0"/>
              </a:spcAft>
            </a:pPr>
            <a:r>
              <a:rPr lang="en-US" altLang="zh-CN" sz="2400" b="1">
                <a:latin typeface="方正楷体_GB2312" panose="02000000000000000000" charset="-122"/>
                <a:ea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sym typeface="+mn-ea"/>
              </a:rPr>
              <a:t>《中国共产主义青年团纪律处分条例（试行）》第五十八条</a:t>
            </a:r>
            <a:endParaRPr lang="zh-CN" altLang="en-US" sz="2400" b="1">
              <a:latin typeface="方正楷体_GB2312" panose="02000000000000000000" charset="-122"/>
              <a:ea typeface="方正楷体_GB2312" panose="02000000000000000000" charset="-122"/>
            </a:endParaRPr>
          </a:p>
          <a:p>
            <a:pPr indent="609600" algn="just" defTabSz="266700" fontAlgn="auto">
              <a:lnSpc>
                <a:spcPct val="150000"/>
              </a:lnSpc>
              <a:spcBef>
                <a:spcPct val="0"/>
              </a:spcBef>
              <a:spcAft>
                <a:spcPct val="0"/>
              </a:spcAft>
              <a:extLst>
                <a:ext uri="{35155182-B16C-46BC-9424-99874614C6A1}">
                  <wpsdc:indentchars xmlns:wpsdc="http://www.wps.cn/officeDocument/2017/drawingmlCustomData" val="200" checksum="4158780845"/>
                </a:ext>
              </a:extLst>
            </a:pPr>
            <a:endParaRPr lang="zh-CN" altLang="en-US" sz="2400" b="1">
              <a:latin typeface="方正楷体_GB2312" panose="02000000000000000000" charset="-122"/>
              <a:ea typeface="方正楷体_GB2312" panose="02000000000000000000" charset="-122"/>
            </a:endParaRPr>
          </a:p>
        </p:txBody>
      </p:sp>
      <p:sp>
        <p:nvSpPr>
          <p:cNvPr id="26" name="矩形 25"/>
          <p:cNvSpPr/>
          <p:nvPr/>
        </p:nvSpPr>
        <p:spPr>
          <a:xfrm>
            <a:off x="341630" y="1468755"/>
            <a:ext cx="11546840" cy="281114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p:nvPr/>
        </p:nvSpPr>
        <p:spPr>
          <a:xfrm>
            <a:off x="0" y="0"/>
            <a:ext cx="858710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41388" y="156822"/>
            <a:ext cx="7307580" cy="521970"/>
          </a:xfrm>
          <a:prstGeom prst="rect">
            <a:avLst/>
          </a:prstGeom>
          <a:noFill/>
        </p:spPr>
        <p:txBody>
          <a:bodyPr wrap="none" rtlCol="0" anchor="ctr">
            <a:spAutoFit/>
          </a:bodyPr>
          <a:p>
            <a:pPr algn="l">
              <a:buClrTx/>
              <a:buSzTx/>
              <a:buFontTx/>
            </a:pPr>
            <a:r>
              <a:rPr lang="zh-CN" altLang="en-US" sz="2800" b="1" dirty="0">
                <a:solidFill>
                  <a:schemeClr val="bg1"/>
                </a:solidFill>
                <a:latin typeface="华文中宋" panose="02010600040101010101" charset="-122"/>
                <a:ea typeface="华文中宋" panose="02010600040101010101" charset="-122"/>
              </a:rPr>
              <a:t>四、团纪与法律、党纪和其他规章制度的衔接</a:t>
            </a:r>
            <a:endParaRPr lang="zh-CN" altLang="en-US" sz="2800" b="1" dirty="0">
              <a:solidFill>
                <a:schemeClr val="bg1"/>
              </a:solidFill>
              <a:latin typeface="华文中宋" panose="02010600040101010101" charset="-122"/>
              <a:ea typeface="华文中宋" panose="02010600040101010101" charset="-122"/>
            </a:endParaRPr>
          </a:p>
        </p:txBody>
      </p:sp>
      <p:sp>
        <p:nvSpPr>
          <p:cNvPr id="6" name="文本框 5"/>
          <p:cNvSpPr txBox="1"/>
          <p:nvPr/>
        </p:nvSpPr>
        <p:spPr>
          <a:xfrm>
            <a:off x="1207770" y="1680845"/>
            <a:ext cx="10376535" cy="2660650"/>
          </a:xfrm>
          <a:prstGeom prst="rect">
            <a:avLst/>
          </a:prstGeom>
        </p:spPr>
        <p:txBody>
          <a:bodyPr wrap="square">
            <a:noAutofit/>
          </a:bodyPr>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sym typeface="+mn-ea"/>
              </a:rPr>
              <a:t>广大团员要主动学习团规团纪，</a:t>
            </a:r>
            <a:r>
              <a:rPr lang="zh-CN" altLang="en-US" sz="2800" b="1">
                <a:latin typeface="方正楷体_GB2312" panose="02000000000000000000" charset="-122"/>
                <a:ea typeface="方正楷体_GB2312" panose="02000000000000000000" charset="-122"/>
              </a:rPr>
              <a:t>养成纪律自觉，在思想上划出红线，在行为上明确界限，做崇德向善、严格遵纪守法的模范，带头明大德、守公德、严私德，严格遵纪守法，严格履行团员义务，切实在广大青年中树立起共青团员的良好形象。</a:t>
            </a:r>
            <a:endParaRPr lang="zh-CN" altLang="en-US" sz="2800" b="1">
              <a:latin typeface="方正楷体_GB2312" panose="02000000000000000000" charset="-122"/>
              <a:ea typeface="方正楷体_GB2312" panose="02000000000000000000" charset="-122"/>
            </a:endParaRPr>
          </a:p>
          <a:p>
            <a:pPr indent="457200" algn="just" defTabSz="266700" fontAlgn="auto">
              <a:lnSpc>
                <a:spcPct val="150000"/>
              </a:lnSpc>
              <a:spcBef>
                <a:spcPct val="0"/>
              </a:spcBef>
              <a:spcAft>
                <a:spcPct val="0"/>
              </a:spcAft>
            </a:pPr>
            <a:endParaRPr lang="zh-CN" altLang="en-US" sz="2800" b="1">
              <a:latin typeface="方正楷体_GB2312" panose="02000000000000000000" charset="-122"/>
              <a:ea typeface="方正楷体_GB2312" panose="02000000000000000000"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096314" y="-1191820"/>
            <a:ext cx="8636653" cy="2820536"/>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sp>
        <p:nvSpPr>
          <p:cNvPr id="10" name="矩形 9"/>
          <p:cNvSpPr/>
          <p:nvPr/>
        </p:nvSpPr>
        <p:spPr>
          <a:xfrm>
            <a:off x="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grpSp>
        <p:nvGrpSpPr>
          <p:cNvPr id="4" name="组合 3"/>
          <p:cNvGrpSpPr/>
          <p:nvPr>
            <p:custDataLst>
              <p:tags r:id="rId6"/>
            </p:custDataLst>
          </p:nvPr>
        </p:nvGrpSpPr>
        <p:grpSpPr>
          <a:xfrm>
            <a:off x="2693035" y="1763395"/>
            <a:ext cx="7633970" cy="784224"/>
            <a:chOff x="4213017" y="2349436"/>
            <a:chExt cx="6679979" cy="1019265"/>
          </a:xfrm>
        </p:grpSpPr>
        <p:grpSp>
          <p:nvGrpSpPr>
            <p:cNvPr id="9" name="组合 8"/>
            <p:cNvGrpSpPr/>
            <p:nvPr/>
          </p:nvGrpSpPr>
          <p:grpSpPr>
            <a:xfrm>
              <a:off x="4213017" y="2349436"/>
              <a:ext cx="581206" cy="799732"/>
              <a:chOff x="4213017" y="2349436"/>
              <a:chExt cx="581206" cy="799732"/>
            </a:xfrm>
          </p:grpSpPr>
          <p:sp>
            <p:nvSpPr>
              <p:cNvPr id="7" name="椭圆 6"/>
              <p:cNvSpPr/>
              <p:nvPr>
                <p:custDataLst>
                  <p:tags r:id="rId7"/>
                </p:custDataLst>
              </p:nvPr>
            </p:nvSpPr>
            <p:spPr>
              <a:xfrm>
                <a:off x="4213017" y="2349436"/>
                <a:ext cx="581206" cy="799732"/>
              </a:xfrm>
              <a:prstGeom prst="ellipse">
                <a:avLst/>
              </a:pr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8"/>
                </p:custDataLst>
              </p:nvPr>
            </p:nvSpPr>
            <p:spPr>
              <a:xfrm>
                <a:off x="4288585" y="2464155"/>
                <a:ext cx="426736" cy="598355"/>
              </a:xfrm>
              <a:prstGeom prst="rect">
                <a:avLst/>
              </a:prstGeom>
              <a:noFill/>
            </p:spPr>
            <p:txBody>
              <a:bodyPr wrap="square" rtlCol="0" anchor="ctr">
                <a:spAutoFit/>
              </a:bodyPr>
              <a:p>
                <a:pPr algn="ctr"/>
                <a:r>
                  <a:rPr lang="zh-CN" altLang="en-US" sz="2400" dirty="0">
                    <a:solidFill>
                      <a:schemeClr val="bg1"/>
                    </a:solidFill>
                    <a:latin typeface="造字工房力黑（非商用）常规体" pitchFamily="2" charset="-122"/>
                    <a:ea typeface="造字工房力黑（非商用）常规体" pitchFamily="2" charset="-122"/>
                  </a:rPr>
                  <a:t>一</a:t>
                </a:r>
                <a:endParaRPr lang="zh-CN" altLang="en-US" sz="2400" dirty="0">
                  <a:solidFill>
                    <a:schemeClr val="bg1"/>
                  </a:solidFill>
                  <a:latin typeface="造字工房力黑（非商用）常规体" pitchFamily="2" charset="-122"/>
                  <a:ea typeface="造字工房力黑（非商用）常规体" pitchFamily="2" charset="-122"/>
                </a:endParaRPr>
              </a:p>
            </p:txBody>
          </p:sp>
        </p:grpSp>
        <p:sp>
          <p:nvSpPr>
            <p:cNvPr id="6" name="文本框 5"/>
            <p:cNvSpPr txBox="1"/>
            <p:nvPr>
              <p:custDataLst>
                <p:tags r:id="rId9"/>
              </p:custDataLst>
            </p:nvPr>
          </p:nvSpPr>
          <p:spPr>
            <a:xfrm>
              <a:off x="5122054" y="2408033"/>
              <a:ext cx="5770942" cy="960668"/>
            </a:xfrm>
            <a:prstGeom prst="rect">
              <a:avLst/>
            </a:prstGeom>
            <a:noFill/>
          </p:spPr>
          <p:txBody>
            <a:bodyPr wrap="square" rtlCol="0">
              <a:noAutofit/>
            </a:bodyPr>
            <a:p>
              <a:pPr algn="l"/>
              <a:r>
                <a:rPr lang="zh-CN" altLang="en-US" sz="3200"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sym typeface="方正小标宋_GBK" panose="02000000000000000000" charset="-122"/>
                </a:rPr>
                <a:t>团的纪律和纪律处分条例</a:t>
              </a:r>
              <a:endParaRPr lang="zh-CN" altLang="en-US" sz="3200"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sym typeface="方正小标宋_GBK" panose="02000000000000000000" charset="-122"/>
              </a:endParaRPr>
            </a:p>
          </p:txBody>
        </p:sp>
      </p:grpSp>
      <p:grpSp>
        <p:nvGrpSpPr>
          <p:cNvPr id="15" name="组合 14"/>
          <p:cNvGrpSpPr/>
          <p:nvPr>
            <p:custDataLst>
              <p:tags r:id="rId10"/>
            </p:custDataLst>
          </p:nvPr>
        </p:nvGrpSpPr>
        <p:grpSpPr>
          <a:xfrm>
            <a:off x="2693145" y="2594200"/>
            <a:ext cx="6948506" cy="615315"/>
            <a:chOff x="4279691" y="1814131"/>
            <a:chExt cx="6948506" cy="615315"/>
          </a:xfrm>
        </p:grpSpPr>
        <p:grpSp>
          <p:nvGrpSpPr>
            <p:cNvPr id="17" name="组合 16"/>
            <p:cNvGrpSpPr/>
            <p:nvPr/>
          </p:nvGrpSpPr>
          <p:grpSpPr>
            <a:xfrm>
              <a:off x="4279691" y="1814131"/>
              <a:ext cx="645795" cy="615315"/>
              <a:chOff x="4279691" y="1814131"/>
              <a:chExt cx="645795" cy="615315"/>
            </a:xfrm>
          </p:grpSpPr>
          <p:sp>
            <p:nvSpPr>
              <p:cNvPr id="18" name="椭圆 17"/>
              <p:cNvSpPr/>
              <p:nvPr>
                <p:custDataLst>
                  <p:tags r:id="rId11"/>
                </p:custDataLst>
              </p:nvPr>
            </p:nvSpPr>
            <p:spPr>
              <a:xfrm>
                <a:off x="4279691" y="1814131"/>
                <a:ext cx="645795" cy="615315"/>
              </a:xfrm>
              <a:prstGeom prst="ellipse">
                <a:avLst/>
              </a:pr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12"/>
                </p:custDataLst>
              </p:nvPr>
            </p:nvSpPr>
            <p:spPr>
              <a:xfrm>
                <a:off x="4353224" y="1885741"/>
                <a:ext cx="487680" cy="460375"/>
              </a:xfrm>
              <a:prstGeom prst="rect">
                <a:avLst/>
              </a:prstGeom>
              <a:noFill/>
            </p:spPr>
            <p:txBody>
              <a:bodyPr wrap="none" rtlCol="0" anchor="ctr">
                <a:spAutoFit/>
              </a:bodyPr>
              <a:p>
                <a:pPr algn="ctr"/>
                <a:r>
                  <a:rPr lang="zh-CN" altLang="en-US" sz="2400" dirty="0">
                    <a:solidFill>
                      <a:schemeClr val="bg1"/>
                    </a:solidFill>
                    <a:latin typeface="造字工房力黑（非商用）常规体" pitchFamily="2" charset="-122"/>
                    <a:ea typeface="造字工房力黑（非商用）常规体" pitchFamily="2" charset="-122"/>
                  </a:rPr>
                  <a:t>二</a:t>
                </a:r>
                <a:endParaRPr lang="zh-CN" altLang="en-US" sz="2400" dirty="0">
                  <a:solidFill>
                    <a:schemeClr val="bg1"/>
                  </a:solidFill>
                  <a:latin typeface="造字工房力黑（非商用）常规体" pitchFamily="2" charset="-122"/>
                  <a:ea typeface="造字工房力黑（非商用）常规体" pitchFamily="2" charset="-122"/>
                </a:endParaRPr>
              </a:p>
            </p:txBody>
          </p:sp>
        </p:grpSp>
        <p:sp>
          <p:nvSpPr>
            <p:cNvPr id="20" name="文本框 19"/>
            <p:cNvSpPr txBox="1"/>
            <p:nvPr>
              <p:custDataLst>
                <p:tags r:id="rId13"/>
              </p:custDataLst>
            </p:nvPr>
          </p:nvSpPr>
          <p:spPr>
            <a:xfrm>
              <a:off x="5329047" y="1838186"/>
              <a:ext cx="5899150" cy="583565"/>
            </a:xfrm>
            <a:prstGeom prst="rect">
              <a:avLst/>
            </a:prstGeom>
            <a:noFill/>
          </p:spPr>
          <p:txBody>
            <a:bodyPr wrap="none" rtlCol="0">
              <a:spAutoFit/>
            </a:bodyPr>
            <a:p>
              <a:pPr algn="l"/>
              <a:r>
                <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rPr>
                <a:t>团纪处分种类及受处分后的影响</a:t>
              </a:r>
              <a:endPar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endParaRPr>
            </a:p>
          </p:txBody>
        </p:sp>
      </p:grpSp>
      <p:grpSp>
        <p:nvGrpSpPr>
          <p:cNvPr id="21" name="组合 20"/>
          <p:cNvGrpSpPr/>
          <p:nvPr>
            <p:custDataLst>
              <p:tags r:id="rId14"/>
            </p:custDataLst>
          </p:nvPr>
        </p:nvGrpSpPr>
        <p:grpSpPr>
          <a:xfrm>
            <a:off x="2693145" y="3380965"/>
            <a:ext cx="6131896" cy="615315"/>
            <a:chOff x="4279691" y="1814131"/>
            <a:chExt cx="6131896" cy="615315"/>
          </a:xfrm>
        </p:grpSpPr>
        <p:grpSp>
          <p:nvGrpSpPr>
            <p:cNvPr id="24" name="组合 23"/>
            <p:cNvGrpSpPr/>
            <p:nvPr/>
          </p:nvGrpSpPr>
          <p:grpSpPr>
            <a:xfrm>
              <a:off x="4279691" y="1814131"/>
              <a:ext cx="645795" cy="615315"/>
              <a:chOff x="4279691" y="1814131"/>
              <a:chExt cx="645795" cy="615315"/>
            </a:xfrm>
          </p:grpSpPr>
          <p:sp>
            <p:nvSpPr>
              <p:cNvPr id="25" name="椭圆 24"/>
              <p:cNvSpPr/>
              <p:nvPr>
                <p:custDataLst>
                  <p:tags r:id="rId15"/>
                </p:custDataLst>
              </p:nvPr>
            </p:nvSpPr>
            <p:spPr>
              <a:xfrm>
                <a:off x="4279691" y="1814131"/>
                <a:ext cx="645795" cy="615315"/>
              </a:xfrm>
              <a:prstGeom prst="ellipse">
                <a:avLst/>
              </a:pr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16"/>
                </p:custDataLst>
              </p:nvPr>
            </p:nvSpPr>
            <p:spPr>
              <a:xfrm>
                <a:off x="4353224" y="1885741"/>
                <a:ext cx="487680" cy="460375"/>
              </a:xfrm>
              <a:prstGeom prst="rect">
                <a:avLst/>
              </a:prstGeom>
              <a:noFill/>
            </p:spPr>
            <p:txBody>
              <a:bodyPr wrap="none" rtlCol="0" anchor="ctr">
                <a:spAutoFit/>
              </a:bodyPr>
              <a:p>
                <a:pPr algn="ctr"/>
                <a:r>
                  <a:rPr lang="zh-CN" altLang="en-US" sz="2400" dirty="0">
                    <a:solidFill>
                      <a:schemeClr val="bg1"/>
                    </a:solidFill>
                    <a:latin typeface="造字工房力黑（非商用）常规体" pitchFamily="2" charset="-122"/>
                    <a:ea typeface="造字工房力黑（非商用）常规体" pitchFamily="2" charset="-122"/>
                  </a:rPr>
                  <a:t>三</a:t>
                </a:r>
                <a:endParaRPr lang="zh-CN" altLang="en-US" sz="2400" dirty="0">
                  <a:solidFill>
                    <a:schemeClr val="bg1"/>
                  </a:solidFill>
                  <a:latin typeface="造字工房力黑（非商用）常规体" pitchFamily="2" charset="-122"/>
                  <a:ea typeface="造字工房力黑（非商用）常规体" pitchFamily="2" charset="-122"/>
                </a:endParaRPr>
              </a:p>
            </p:txBody>
          </p:sp>
        </p:grpSp>
        <p:sp>
          <p:nvSpPr>
            <p:cNvPr id="27" name="文本框 26"/>
            <p:cNvSpPr txBox="1"/>
            <p:nvPr>
              <p:custDataLst>
                <p:tags r:id="rId17"/>
              </p:custDataLst>
            </p:nvPr>
          </p:nvSpPr>
          <p:spPr>
            <a:xfrm>
              <a:off x="5329047" y="1816596"/>
              <a:ext cx="5082540" cy="583565"/>
            </a:xfrm>
            <a:prstGeom prst="rect">
              <a:avLst/>
            </a:prstGeom>
            <a:noFill/>
          </p:spPr>
          <p:txBody>
            <a:bodyPr wrap="none" rtlCol="0">
              <a:spAutoFit/>
            </a:bodyPr>
            <a:p>
              <a:pPr algn="l"/>
              <a:r>
                <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cs typeface="方正小标宋_GBK" panose="02000000000000000000" charset="-122"/>
                  <a:sym typeface="+mn-ea"/>
                </a:rPr>
                <a:t>违</a:t>
              </a:r>
              <a:r>
                <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cs typeface="方正小标宋_GBK" panose="02000000000000000000" charset="-122"/>
                  <a:sym typeface="+mn-ea"/>
                </a:rPr>
                <a:t>反团纪行为“负面清单”</a:t>
              </a:r>
              <a:endPar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cs typeface="方正小标宋_GBK" panose="02000000000000000000" charset="-122"/>
                <a:sym typeface="+mn-ea"/>
              </a:endParaRPr>
            </a:p>
          </p:txBody>
        </p:sp>
      </p:grpSp>
      <p:grpSp>
        <p:nvGrpSpPr>
          <p:cNvPr id="28" name="组合 27"/>
          <p:cNvGrpSpPr/>
          <p:nvPr>
            <p:custDataLst>
              <p:tags r:id="rId18"/>
            </p:custDataLst>
          </p:nvPr>
        </p:nvGrpSpPr>
        <p:grpSpPr>
          <a:xfrm>
            <a:off x="2703940" y="4158130"/>
            <a:ext cx="8583631" cy="624915"/>
            <a:chOff x="4277786" y="1784211"/>
            <a:chExt cx="8583631" cy="624915"/>
          </a:xfrm>
        </p:grpSpPr>
        <p:grpSp>
          <p:nvGrpSpPr>
            <p:cNvPr id="29" name="组合 28"/>
            <p:cNvGrpSpPr/>
            <p:nvPr/>
          </p:nvGrpSpPr>
          <p:grpSpPr>
            <a:xfrm>
              <a:off x="4277786" y="1802066"/>
              <a:ext cx="645795" cy="607060"/>
              <a:chOff x="4277786" y="1802066"/>
              <a:chExt cx="645795" cy="607060"/>
            </a:xfrm>
          </p:grpSpPr>
          <p:sp>
            <p:nvSpPr>
              <p:cNvPr id="30" name="椭圆 29"/>
              <p:cNvSpPr/>
              <p:nvPr>
                <p:custDataLst>
                  <p:tags r:id="rId19"/>
                </p:custDataLst>
              </p:nvPr>
            </p:nvSpPr>
            <p:spPr>
              <a:xfrm>
                <a:off x="4277786" y="1802066"/>
                <a:ext cx="645795" cy="607060"/>
              </a:xfrm>
              <a:prstGeom prst="ellipse">
                <a:avLst/>
              </a:pr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20"/>
                </p:custDataLst>
              </p:nvPr>
            </p:nvSpPr>
            <p:spPr>
              <a:xfrm>
                <a:off x="4353224" y="1875581"/>
                <a:ext cx="487680" cy="460375"/>
              </a:xfrm>
              <a:prstGeom prst="rect">
                <a:avLst/>
              </a:prstGeom>
              <a:noFill/>
            </p:spPr>
            <p:txBody>
              <a:bodyPr wrap="none" rtlCol="0" anchor="ctr">
                <a:spAutoFit/>
              </a:bodyPr>
              <a:p>
                <a:pPr algn="ctr"/>
                <a:r>
                  <a:rPr lang="zh-CN" altLang="en-US" sz="2400" dirty="0">
                    <a:solidFill>
                      <a:schemeClr val="bg1"/>
                    </a:solidFill>
                    <a:latin typeface="造字工房力黑（非商用）常规体" pitchFamily="2" charset="-122"/>
                    <a:ea typeface="造字工房力黑（非商用）常规体" pitchFamily="2" charset="-122"/>
                  </a:rPr>
                  <a:t>四</a:t>
                </a:r>
                <a:endParaRPr lang="zh-CN" altLang="en-US" sz="2400" dirty="0">
                  <a:solidFill>
                    <a:schemeClr val="bg1"/>
                  </a:solidFill>
                  <a:latin typeface="造字工房力黑（非商用）常规体" pitchFamily="2" charset="-122"/>
                  <a:ea typeface="造字工房力黑（非商用）常规体" pitchFamily="2" charset="-122"/>
                </a:endParaRPr>
              </a:p>
            </p:txBody>
          </p:sp>
        </p:grpSp>
        <p:sp>
          <p:nvSpPr>
            <p:cNvPr id="32" name="文本框 31"/>
            <p:cNvSpPr txBox="1"/>
            <p:nvPr>
              <p:custDataLst>
                <p:tags r:id="rId21"/>
              </p:custDataLst>
            </p:nvPr>
          </p:nvSpPr>
          <p:spPr>
            <a:xfrm>
              <a:off x="5329047" y="1784211"/>
              <a:ext cx="7532370" cy="583565"/>
            </a:xfrm>
            <a:prstGeom prst="rect">
              <a:avLst/>
            </a:prstGeom>
            <a:noFill/>
          </p:spPr>
          <p:txBody>
            <a:bodyPr wrap="none" rtlCol="0">
              <a:spAutoFit/>
            </a:bodyPr>
            <a:p>
              <a:pPr algn="l"/>
              <a:r>
                <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rPr>
                <a:t>团纪与法律、党纪和其他规章制度的衔接</a:t>
              </a:r>
              <a:endParaRPr lang="zh-CN" altLang="en-US" sz="3200" b="1" dirty="0">
                <a:ln w="25400">
                  <a:noFill/>
                </a:ln>
                <a:solidFill>
                  <a:srgbClr val="EE2C22"/>
                </a:solidFill>
                <a:effectLst>
                  <a:outerShdw blurRad="50800" dist="38100" dir="2700000" algn="tl" rotWithShape="0">
                    <a:schemeClr val="tx1">
                      <a:lumMod val="50000"/>
                      <a:lumOff val="50000"/>
                      <a:alpha val="40000"/>
                    </a:schemeClr>
                  </a:outerShdw>
                </a:effectLst>
                <a:latin typeface="方正小标宋_GBK" panose="02000000000000000000" charset="-122"/>
                <a:ea typeface="方正小标宋_GBK" panose="02000000000000000000" charset="-122"/>
              </a:endParaRPr>
            </a:p>
          </p:txBody>
        </p:sp>
      </p:grpSp>
      <p:sp>
        <p:nvSpPr>
          <p:cNvPr id="33" name="文本框 32"/>
          <p:cNvSpPr txBox="1"/>
          <p:nvPr/>
        </p:nvSpPr>
        <p:spPr>
          <a:xfrm>
            <a:off x="4975729" y="551769"/>
            <a:ext cx="2240280" cy="1014730"/>
          </a:xfrm>
          <a:prstGeom prst="rect">
            <a:avLst/>
          </a:prstGeom>
          <a:noFill/>
          <a:effectLst>
            <a:glow rad="63500">
              <a:schemeClr val="accent2">
                <a:satMod val="175000"/>
                <a:alpha val="40000"/>
              </a:schemeClr>
            </a:glow>
          </a:effectLst>
        </p:spPr>
        <p:txBody>
          <a:bodyPr wrap="none" rtlCol="0">
            <a:spAutoFit/>
          </a:bodyPr>
          <a:p>
            <a:r>
              <a:rPr lang="zh-CN" altLang="en-US" sz="6000" spc="300" dirty="0">
                <a:solidFill>
                  <a:srgbClr val="C60000"/>
                </a:solidFill>
                <a:effectLst>
                  <a:glow rad="63500">
                    <a:schemeClr val="bg1">
                      <a:alpha val="40000"/>
                    </a:schemeClr>
                  </a:glow>
                </a:effectLst>
                <a:latin typeface="方正小标宋_GBK" panose="02000000000000000000" charset="-122"/>
                <a:ea typeface="方正小标宋_GBK" panose="02000000000000000000" charset="-122"/>
                <a:cs typeface="胡晓波男神体" panose="02010600030101010101" pitchFamily="2" charset="-122"/>
              </a:rPr>
              <a:t>目</a:t>
            </a:r>
            <a:r>
              <a:rPr lang="en-US" altLang="zh-CN" sz="6000" spc="300" dirty="0">
                <a:solidFill>
                  <a:srgbClr val="C60000"/>
                </a:solidFill>
                <a:effectLst>
                  <a:glow rad="63500">
                    <a:schemeClr val="bg1">
                      <a:alpha val="40000"/>
                    </a:schemeClr>
                  </a:glow>
                </a:effectLst>
                <a:latin typeface="方正小标宋_GBK" panose="02000000000000000000" charset="-122"/>
                <a:ea typeface="方正小标宋_GBK" panose="02000000000000000000" charset="-122"/>
                <a:cs typeface="胡晓波男神体" panose="02010600030101010101" pitchFamily="2" charset="-122"/>
              </a:rPr>
              <a:t>  </a:t>
            </a:r>
            <a:r>
              <a:rPr lang="zh-CN" altLang="en-US" sz="6000" spc="300" dirty="0">
                <a:solidFill>
                  <a:srgbClr val="C60000"/>
                </a:solidFill>
                <a:effectLst>
                  <a:glow rad="63500">
                    <a:schemeClr val="bg1">
                      <a:alpha val="40000"/>
                    </a:schemeClr>
                  </a:glow>
                </a:effectLst>
                <a:latin typeface="方正小标宋_GBK" panose="02000000000000000000" charset="-122"/>
                <a:ea typeface="方正小标宋_GBK" panose="02000000000000000000" charset="-122"/>
                <a:cs typeface="胡晓波男神体" panose="02010600030101010101" pitchFamily="2" charset="-122"/>
              </a:rPr>
              <a:t>录</a:t>
            </a:r>
            <a:endParaRPr lang="zh-CN" altLang="en-US" sz="6000" spc="300" dirty="0">
              <a:solidFill>
                <a:srgbClr val="C60000"/>
              </a:solidFill>
              <a:effectLst>
                <a:glow rad="63500">
                  <a:schemeClr val="bg1">
                    <a:alpha val="40000"/>
                  </a:schemeClr>
                </a:glow>
              </a:effectLst>
              <a:latin typeface="方正小标宋_GBK" panose="02000000000000000000" charset="-122"/>
              <a:ea typeface="方正小标宋_GBK" panose="02000000000000000000" charset="-122"/>
              <a:cs typeface="胡晓波男神体" panose="0201060003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sp>
        <p:nvSpPr>
          <p:cNvPr id="10" name="矩形 9"/>
          <p:cNvSpPr/>
          <p:nvPr/>
        </p:nvSpPr>
        <p:spPr>
          <a:xfrm>
            <a:off x="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sp>
        <p:nvSpPr>
          <p:cNvPr id="23" name="文本框 22"/>
          <p:cNvSpPr txBox="1"/>
          <p:nvPr/>
        </p:nvSpPr>
        <p:spPr>
          <a:xfrm>
            <a:off x="1078227" y="1314559"/>
            <a:ext cx="797560" cy="1568450"/>
          </a:xfrm>
          <a:prstGeom prst="rect">
            <a:avLst/>
          </a:prstGeom>
          <a:noFill/>
        </p:spPr>
        <p:txBody>
          <a:bodyPr wrap="none" rtlCol="0">
            <a:spAutoFit/>
          </a:bodyPr>
          <a:p>
            <a:r>
              <a:rPr lang="zh-CN" altLang="en-US" sz="9600" b="1" i="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思源宋体 CN Heavy" pitchFamily="2" charset="-122"/>
                <a:ea typeface="思源宋体 CN Heavy" pitchFamily="2" charset="-122"/>
              </a:rPr>
              <a:t> </a:t>
            </a:r>
            <a:endParaRPr lang="zh-CN" altLang="en-US" sz="9600" b="1" i="1" dirty="0">
              <a:ln w="12700">
                <a:noFill/>
              </a:ln>
              <a:gradFill>
                <a:gsLst>
                  <a:gs pos="21000">
                    <a:srgbClr val="E51B11"/>
                  </a:gs>
                  <a:gs pos="88000">
                    <a:srgbClr val="EE2C22"/>
                  </a:gs>
                </a:gsLst>
                <a:lin ang="5400000"/>
              </a:gradFill>
              <a:effectLst>
                <a:outerShdw blurRad="38100" dist="38100" dir="2700000" algn="tl">
                  <a:srgbClr val="000000">
                    <a:alpha val="43137"/>
                  </a:srgbClr>
                </a:outerShdw>
              </a:effectLst>
              <a:latin typeface="方正粗谭黑简体" pitchFamily="2" charset="-122"/>
              <a:ea typeface="方正粗谭黑简体" pitchFamily="2" charset="-122"/>
            </a:endParaRPr>
          </a:p>
        </p:txBody>
      </p:sp>
      <p:sp>
        <p:nvSpPr>
          <p:cNvPr id="24" name="文本框 23"/>
          <p:cNvSpPr txBox="1"/>
          <p:nvPr/>
        </p:nvSpPr>
        <p:spPr>
          <a:xfrm>
            <a:off x="4240359" y="2697805"/>
            <a:ext cx="309880" cy="1568450"/>
          </a:xfrm>
          <a:prstGeom prst="rect">
            <a:avLst/>
          </a:prstGeom>
          <a:noFill/>
        </p:spPr>
        <p:txBody>
          <a:bodyPr wrap="none" rtlCol="0">
            <a:spAutoFit/>
          </a:bodyPr>
          <a:lstStyle>
            <a:defPPr>
              <a:defRPr lang="en-US"/>
            </a:defPPr>
            <a:lvl1pPr>
              <a:defRPr sz="11500" i="1">
                <a:ln w="12700">
                  <a:solidFill>
                    <a:srgbClr val="EA7E11">
                      <a:alpha val="80000"/>
                    </a:srgbClr>
                  </a:solidFill>
                </a:ln>
                <a:gradFill>
                  <a:gsLst>
                    <a:gs pos="21000">
                      <a:srgbClr val="E51B11"/>
                    </a:gs>
                    <a:gs pos="88000">
                      <a:srgbClr val="EE2C22"/>
                    </a:gs>
                  </a:gsLst>
                  <a:lin ang="5400000"/>
                </a:gradFill>
                <a:effectLst>
                  <a:outerShdw blurRad="50800" dist="38100" dir="2700000" algn="tl" rotWithShape="0">
                    <a:schemeClr val="tx1">
                      <a:lumMod val="50000"/>
                      <a:lumOff val="50000"/>
                      <a:alpha val="40000"/>
                    </a:schemeClr>
                  </a:outerShdw>
                </a:effectLst>
                <a:latin typeface="造字工房力黑（非商用）常规体" pitchFamily="2" charset="-122"/>
                <a:ea typeface="造字工房力黑（非商用）常规体" pitchFamily="2" charset="-122"/>
              </a:defRPr>
            </a:lvl1pPr>
          </a:lstStyle>
          <a:p>
            <a:endParaRPr lang="zh-CN" altLang="en-US" sz="9600" b="1" dirty="0">
              <a:ln w="12700">
                <a:noFill/>
              </a:ln>
              <a:effectLst>
                <a:outerShdw blurRad="38100" dist="38100" dir="2700000" algn="tl">
                  <a:srgbClr val="000000">
                    <a:alpha val="43137"/>
                  </a:srgbClr>
                </a:outerShdw>
              </a:effectLst>
              <a:latin typeface="方正粗谭黑简体" pitchFamily="2" charset="-122"/>
              <a:ea typeface="方正粗谭黑简体" pitchFamily="2" charset="-122"/>
            </a:endParaRPr>
          </a:p>
        </p:txBody>
      </p:sp>
      <p:pic>
        <p:nvPicPr>
          <p:cNvPr id="2" name="群星 - 中国共青团团歌">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17600" y="-1282700"/>
            <a:ext cx="609600" cy="609600"/>
          </a:xfrm>
          <a:prstGeom prst="rect">
            <a:avLst/>
          </a:prstGeom>
        </p:spPr>
      </p:pic>
      <p:sp>
        <p:nvSpPr>
          <p:cNvPr id="4" name="文本框 3"/>
          <p:cNvSpPr txBox="1"/>
          <p:nvPr/>
        </p:nvSpPr>
        <p:spPr>
          <a:xfrm>
            <a:off x="3455670" y="2383155"/>
            <a:ext cx="4757420" cy="1445260"/>
          </a:xfrm>
          <a:prstGeom prst="rect">
            <a:avLst/>
          </a:prstGeom>
          <a:noFill/>
        </p:spPr>
        <p:txBody>
          <a:bodyPr wrap="square" rtlCol="0">
            <a:spAutoFit/>
          </a:bodyPr>
          <a:p>
            <a:r>
              <a:rPr lang="zh-CN" altLang="en-US" sz="8800" b="1" dirty="0">
                <a:ln w="12700">
                  <a:noFill/>
                </a:ln>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汉仪铸字美心体简" panose="00020600040101010101" charset="-122"/>
              </a:rPr>
              <a:t>谢谢</a:t>
            </a:r>
            <a:r>
              <a:rPr lang="zh-CN" altLang="en-US" sz="8800" b="1" dirty="0">
                <a:ln w="12700">
                  <a:noFill/>
                </a:ln>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汉仪铸字美心体简" panose="00020600040101010101" charset="-122"/>
              </a:rPr>
              <a:t>大家！</a:t>
            </a:r>
            <a:endParaRPr lang="zh-CN" altLang="en-US" sz="8800" b="1" dirty="0">
              <a:ln w="12700">
                <a:noFill/>
              </a:ln>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汉仪铸字美心体简" panose="00020600040101010101" charset="-122"/>
            </a:endParaRPr>
          </a:p>
        </p:txBody>
      </p:sp>
    </p:spTree>
  </p:cSld>
  <p:clrMapOvr>
    <a:masterClrMapping/>
  </p:clrMapOvr>
  <p:timing>
    <p:tnLst>
      <p:par>
        <p:cTn id="1" dur="indefinite" restart="never" nodeType="tmRoot">
          <p:childTnLst>
            <p:audio>
              <p:cMediaNode vol="318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5" name="文本框 4"/>
          <p:cNvSpPr txBox="1"/>
          <p:nvPr/>
        </p:nvSpPr>
        <p:spPr>
          <a:xfrm>
            <a:off x="1109980" y="2768073"/>
            <a:ext cx="10241280" cy="1198880"/>
          </a:xfrm>
          <a:prstGeom prst="rect">
            <a:avLst/>
          </a:prstGeom>
          <a:noFill/>
          <a:effectLst>
            <a:glow rad="63500">
              <a:schemeClr val="accent2">
                <a:satMod val="175000"/>
                <a:alpha val="40000"/>
              </a:schemeClr>
            </a:glow>
          </a:effectLst>
        </p:spPr>
        <p:txBody>
          <a:bodyPr wrap="none" rtlCol="0">
            <a:spAutoFit/>
          </a:bodyPr>
          <a:lstStyle/>
          <a:p>
            <a:pPr algn="ctr"/>
            <a:r>
              <a:rPr lang="zh-CN" altLang="en-US" sz="72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rPr>
              <a:t>团的纪律和纪律处分条例</a:t>
            </a:r>
            <a:endParaRPr lang="zh-CN" altLang="en-US" sz="72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grpSp>
        <p:nvGrpSpPr>
          <p:cNvPr id="2" name="组合 1"/>
          <p:cNvGrpSpPr/>
          <p:nvPr/>
        </p:nvGrpSpPr>
        <p:grpSpPr>
          <a:xfrm>
            <a:off x="5049029" y="1864360"/>
            <a:ext cx="2546062" cy="696012"/>
            <a:chOff x="5105400" y="1940560"/>
            <a:chExt cx="2546062" cy="696012"/>
          </a:xfrm>
        </p:grpSpPr>
        <p:sp>
          <p:nvSpPr>
            <p:cNvPr id="4" name="矩形: 圆角 2"/>
            <p:cNvSpPr/>
            <p:nvPr/>
          </p:nvSpPr>
          <p:spPr>
            <a:xfrm>
              <a:off x="5105400" y="1940560"/>
              <a:ext cx="2546062" cy="6960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00259" y="1940667"/>
              <a:ext cx="1554843" cy="645160"/>
            </a:xfrm>
            <a:prstGeom prst="rect">
              <a:avLst/>
            </a:prstGeom>
            <a:noFill/>
          </p:spPr>
          <p:txBody>
            <a:bodyPr wrap="square" rtlCol="0">
              <a:spAutoFit/>
            </a:bodyPr>
            <a:lstStyle>
              <a:defPPr>
                <a:defRPr lang="zh-CN"/>
              </a:defPPr>
              <a:lvl1pPr algn="dist">
                <a:defRPr sz="2000">
                  <a:solidFill>
                    <a:srgbClr val="FEE4DC"/>
                  </a:solidFill>
                  <a:effectLst/>
                  <a:latin typeface="思源黑体 CN Bold" panose="020B0800000000000000" pitchFamily="34" charset="-122"/>
                  <a:ea typeface="思源黑体 CN Bold" panose="020B0800000000000000" pitchFamily="34" charset="-122"/>
                </a:defRPr>
              </a:lvl1pPr>
            </a:lstStyle>
            <a:p>
              <a:r>
                <a:rPr lang="zh-CN" altLang="en-US" sz="3600"/>
                <a:t>一</a:t>
              </a:r>
              <a:endParaRPr lang="zh-CN" altLang="en-US" sz="36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018663" cy="791570"/>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67715" y="1013460"/>
            <a:ext cx="10591165" cy="252666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34620" y="135255"/>
            <a:ext cx="5296535" cy="521970"/>
          </a:xfrm>
          <a:prstGeom prst="rect">
            <a:avLst/>
          </a:prstGeom>
          <a:noFill/>
        </p:spPr>
        <p:txBody>
          <a:bodyPr wrap="square" rtlCol="0" anchor="ctr">
            <a:spAutoFit/>
          </a:bodyPr>
          <a:lstStyle/>
          <a:p>
            <a:pPr lvl="1" algn="dist"/>
            <a:r>
              <a:rPr lang="zh-CN" altLang="en-US" sz="2800" b="1" dirty="0">
                <a:solidFill>
                  <a:schemeClr val="bg1"/>
                </a:solidFill>
                <a:latin typeface="华文中宋" panose="02010600040101010101" charset="-122"/>
                <a:ea typeface="华文中宋" panose="02010600040101010101" charset="-122"/>
              </a:rPr>
              <a:t>一、团的纪律和纪律处分条例</a:t>
            </a:r>
            <a:endParaRPr lang="zh-CN" altLang="en-US" sz="2800" b="1" dirty="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1249045" y="1229995"/>
            <a:ext cx="9629140" cy="2030095"/>
          </a:xfrm>
          <a:prstGeom prst="rect">
            <a:avLst/>
          </a:prstGeom>
        </p:spPr>
        <p:txBody>
          <a:bodyPr wrap="square">
            <a:spAutoFit/>
          </a:bodyPr>
          <a:p>
            <a:pPr indent="0" algn="just" defTabSz="266700" fontAlgn="auto">
              <a:lnSpc>
                <a:spcPct val="150000"/>
              </a:lnSpc>
              <a:spcBef>
                <a:spcPct val="0"/>
              </a:spcBef>
              <a:spcAft>
                <a:spcPct val="0"/>
              </a:spcAft>
            </a:pPr>
            <a:r>
              <a:rPr lang="en-US" altLang="zh-CN" sz="2800" b="0">
                <a:latin typeface="方正楷体_GB2312" panose="02000000000000000000" charset="-122"/>
                <a:ea typeface="方正楷体_GB2312" panose="02000000000000000000" charset="-122"/>
                <a:cs typeface="方正楷体_GB2312" panose="02000000000000000000" charset="-122"/>
              </a:rPr>
              <a:t>   </a:t>
            </a:r>
            <a:r>
              <a:rPr lang="en-US" altLang="zh-CN" sz="2400" b="0">
                <a:latin typeface="方正楷体_GB2312" panose="02000000000000000000" charset="-122"/>
                <a:ea typeface="方正楷体_GB2312" panose="02000000000000000000" charset="-122"/>
                <a:cs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rPr>
              <a:t> 共青团自诞生之始就高度重视纪律建设。1922年5月10日，</a:t>
            </a:r>
            <a:r>
              <a:rPr lang="zh-CN" altLang="en-US" sz="2800" b="1">
                <a:latin typeface="方正楷体_GB2312" panose="02000000000000000000" charset="-122"/>
                <a:ea typeface="方正楷体_GB2312" panose="02000000000000000000" charset="-122"/>
                <a:cs typeface="方正楷体_GB2312" panose="02000000000000000000" charset="-122"/>
              </a:rPr>
              <a:t>团一大通过的《中国社会主义青年团章程》即单设“纪律”一章。</a:t>
            </a:r>
            <a:endParaRPr lang="zh-CN" altLang="en-US" sz="2800" b="1">
              <a:latin typeface="方正楷体_GB2312" panose="02000000000000000000" charset="-122"/>
              <a:ea typeface="方正楷体_GB2312" panose="02000000000000000000" charset="-122"/>
              <a:cs typeface="方正楷体_GB2312" panose="02000000000000000000" charset="-122"/>
            </a:endParaRPr>
          </a:p>
        </p:txBody>
      </p:sp>
      <p:pic>
        <p:nvPicPr>
          <p:cNvPr id="6" name="图片 5" descr="微信图片_20241208150531"/>
          <p:cNvPicPr>
            <a:picLocks noChangeAspect="1"/>
          </p:cNvPicPr>
          <p:nvPr/>
        </p:nvPicPr>
        <p:blipFill>
          <a:blip r:embed="rId1"/>
          <a:stretch>
            <a:fillRect/>
          </a:stretch>
        </p:blipFill>
        <p:spPr>
          <a:xfrm>
            <a:off x="767080" y="3697605"/>
            <a:ext cx="10718800" cy="2590800"/>
          </a:xfrm>
          <a:prstGeom prst="rect">
            <a:avLst/>
          </a:prstGeom>
          <a:effectLst>
            <a:softEdge rad="63500"/>
          </a:effectLst>
        </p:spPr>
      </p:pic>
      <p:sp>
        <p:nvSpPr>
          <p:cNvPr id="7" name="文本框 6"/>
          <p:cNvSpPr txBox="1"/>
          <p:nvPr/>
        </p:nvSpPr>
        <p:spPr>
          <a:xfrm>
            <a:off x="7099300" y="6388100"/>
            <a:ext cx="4638675" cy="337185"/>
          </a:xfrm>
          <a:prstGeom prst="rect">
            <a:avLst/>
          </a:prstGeom>
        </p:spPr>
        <p:txBody>
          <a:bodyPr wrap="square">
            <a:spAutoFit/>
          </a:bodyPr>
          <a:p>
            <a:r>
              <a:rPr lang="zh-CN" altLang="en-US" sz="1600">
                <a:latin typeface="方正楷体_GB2312" panose="02000000000000000000" charset="-122"/>
                <a:ea typeface="方正楷体_GB2312" panose="02000000000000000000" charset="-122"/>
              </a:rPr>
              <a:t>油画：中国社会主义青年团第一次全国代表大会</a:t>
            </a:r>
            <a:endParaRPr lang="zh-CN" altLang="en-US" sz="1600">
              <a:latin typeface="方正楷体_GB2312" panose="02000000000000000000" charset="-122"/>
              <a:ea typeface="方正楷体_GB2312" panose="02000000000000000000" charset="-122"/>
            </a:endParaRPr>
          </a:p>
        </p:txBody>
      </p:sp>
    </p:spTree>
  </p:cSld>
  <p:clrMapOvr>
    <a:masterClrMapping/>
  </p:clrMapOvr>
  <p:transition spd="slow">
    <p:wipe/>
  </p:transition>
  <p:timing>
    <p:tnLst>
      <p:par>
        <p:cTn id="1" dur="indefinite" restart="never" nodeType="tmRoot"/>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018663" cy="791570"/>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825500" y="1498600"/>
            <a:ext cx="9837420" cy="272161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34620" y="135255"/>
            <a:ext cx="5296535" cy="521970"/>
          </a:xfrm>
          <a:prstGeom prst="rect">
            <a:avLst/>
          </a:prstGeom>
          <a:noFill/>
        </p:spPr>
        <p:txBody>
          <a:bodyPr wrap="square" rtlCol="0" anchor="ctr">
            <a:spAutoFit/>
          </a:bodyPr>
          <a:lstStyle/>
          <a:p>
            <a:pPr lvl="1" algn="dist"/>
            <a:r>
              <a:rPr lang="zh-CN" altLang="en-US" sz="2800" b="1" dirty="0">
                <a:solidFill>
                  <a:schemeClr val="bg1"/>
                </a:solidFill>
                <a:latin typeface="华文中宋" panose="02010600040101010101" charset="-122"/>
                <a:ea typeface="华文中宋" panose="02010600040101010101" charset="-122"/>
              </a:rPr>
              <a:t>一、团的纪律和纪律处分条例</a:t>
            </a:r>
            <a:endParaRPr lang="zh-CN" altLang="en-US" sz="2800" b="1" dirty="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1295400" y="1560830"/>
            <a:ext cx="8950960" cy="2799080"/>
          </a:xfrm>
          <a:prstGeom prst="rect">
            <a:avLst/>
          </a:prstGeom>
        </p:spPr>
        <p:txBody>
          <a:bodyPr wrap="square">
            <a:noAutofit/>
          </a:bodyPr>
          <a:p>
            <a:pPr indent="0" algn="just" defTabSz="266700" fontAlgn="auto">
              <a:lnSpc>
                <a:spcPct val="150000"/>
              </a:lnSpc>
              <a:spcBef>
                <a:spcPct val="0"/>
              </a:spcBef>
              <a:spcAft>
                <a:spcPct val="0"/>
              </a:spcAft>
            </a:pPr>
            <a:r>
              <a:rPr lang="en-US" altLang="zh-CN" sz="2800" b="0">
                <a:latin typeface="方正楷体_GB2312" panose="02000000000000000000" charset="-122"/>
                <a:ea typeface="方正楷体_GB2312" panose="02000000000000000000" charset="-122"/>
                <a:cs typeface="方正楷体_GB2312" panose="02000000000000000000" charset="-122"/>
              </a:rPr>
              <a:t>   </a:t>
            </a:r>
            <a:r>
              <a:rPr lang="en-US" altLang="zh-CN" sz="2400" b="0">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新团员参加入团仪式时须在团旗下宣誓，就有</a:t>
            </a:r>
            <a:r>
              <a:rPr lang="en-US" altLang="zh-CN" sz="2400" b="1">
                <a:latin typeface="方正楷体_GB2312" panose="02000000000000000000" charset="-122"/>
                <a:ea typeface="方正楷体_GB2312" panose="02000000000000000000" charset="-122"/>
                <a:cs typeface="方正楷体_GB2312" panose="02000000000000000000" charset="-122"/>
              </a:rPr>
              <a:t>“</a:t>
            </a:r>
            <a:r>
              <a:rPr lang="zh-CN" altLang="en-US" sz="2400" b="1">
                <a:latin typeface="方正楷体_GB2312" panose="02000000000000000000" charset="-122"/>
                <a:ea typeface="方正楷体_GB2312" panose="02000000000000000000" charset="-122"/>
                <a:cs typeface="方正楷体_GB2312" panose="02000000000000000000" charset="-122"/>
              </a:rPr>
              <a:t>严守团的纪律</a:t>
            </a:r>
            <a:r>
              <a:rPr lang="en-US" altLang="zh-CN" sz="2400" b="1">
                <a:latin typeface="方正楷体_GB2312" panose="02000000000000000000" charset="-122"/>
                <a:ea typeface="方正楷体_GB2312" panose="02000000000000000000" charset="-122"/>
                <a:cs typeface="方正楷体_GB2312" panose="02000000000000000000" charset="-122"/>
              </a:rPr>
              <a:t>”</a:t>
            </a:r>
            <a:r>
              <a:rPr lang="zh-CN" altLang="en-US" sz="2400" b="1">
                <a:latin typeface="方正楷体_GB2312" panose="02000000000000000000" charset="-122"/>
                <a:ea typeface="方正楷体_GB2312" panose="02000000000000000000" charset="-122"/>
                <a:cs typeface="方正楷体_GB2312" panose="02000000000000000000" charset="-122"/>
              </a:rPr>
              <a:t>内容。对违反纪律的组织和个人，必须给予一定的处罚或惩戒，以维护团纪的严肃性、权威性，这就是纪律处分。纪律处分带有强制性。</a:t>
            </a:r>
            <a:endParaRPr lang="zh-CN" altLang="en-US" sz="2400" b="1">
              <a:latin typeface="方正楷体_GB2312" panose="02000000000000000000" charset="-122"/>
              <a:ea typeface="方正楷体_GB2312" panose="02000000000000000000" charset="-122"/>
              <a:cs typeface="方正楷体_GB2312" panose="02000000000000000000" charset="-122"/>
            </a:endParaRPr>
          </a:p>
        </p:txBody>
      </p:sp>
    </p:spTree>
  </p:cSld>
  <p:clrMapOvr>
    <a:masterClrMapping/>
  </p:clrMapOvr>
  <p:transition spd="slow">
    <p:wipe/>
  </p:transition>
  <p:timing>
    <p:tnLst>
      <p:par>
        <p:cTn id="1" dur="indefinite" restart="never" nodeType="tmRoot"/>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018663" cy="791570"/>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5590" y="922020"/>
            <a:ext cx="11623675" cy="5539740"/>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61925" y="135255"/>
            <a:ext cx="5296535" cy="521970"/>
          </a:xfrm>
          <a:prstGeom prst="rect">
            <a:avLst/>
          </a:prstGeom>
          <a:noFill/>
        </p:spPr>
        <p:txBody>
          <a:bodyPr wrap="square" rtlCol="0" anchor="ctr">
            <a:spAutoFit/>
          </a:bodyPr>
          <a:lstStyle/>
          <a:p>
            <a:pPr marL="0" lvl="1" algn="l">
              <a:buClrTx/>
              <a:buSzTx/>
              <a:buFontTx/>
            </a:pPr>
            <a:r>
              <a:rPr lang="zh-CN" altLang="en-US" sz="2800" b="1" dirty="0">
                <a:solidFill>
                  <a:schemeClr val="bg1"/>
                </a:solidFill>
                <a:latin typeface="华文中宋" panose="02010600040101010101" charset="-122"/>
                <a:ea typeface="华文中宋" panose="02010600040101010101" charset="-122"/>
              </a:rPr>
              <a:t>一、团的纪律和纪律处分条例</a:t>
            </a:r>
            <a:endParaRPr lang="zh-CN" altLang="en-US" sz="2800" b="1" dirty="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453390" y="1058545"/>
            <a:ext cx="10638790" cy="2143125"/>
          </a:xfrm>
          <a:prstGeom prst="rect">
            <a:avLst/>
          </a:prstGeom>
        </p:spPr>
        <p:txBody>
          <a:bodyPr wrap="square">
            <a:noAutofit/>
          </a:bodyPr>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《中国共产主义青年团纪律处分条例（</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试行）》采用“章—条”两级架构，共六章、六十一条。</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第一章</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总</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则</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第二章</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违纪与纪律处分</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第三章</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团纪处分运用规则</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第四章　</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对违反纪律行为的处分</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第五章　</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对违法犯罪团员的团纪处分</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第六章　</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附</a:t>
            </a:r>
            <a:r>
              <a:rPr lang="en-US" altLang="zh-CN"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则</a:t>
            </a:r>
            <a:endParaRPr lang="zh-CN" altLang="en-US" sz="28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p:txBody>
      </p:sp>
    </p:spTree>
  </p:cSld>
  <p:clrMapOvr>
    <a:masterClrMapping/>
  </p:clrMapOvr>
  <p:transition spd="slow">
    <p:wipe/>
  </p:transition>
  <p:timing>
    <p:tnLst>
      <p:par>
        <p:cTn id="1" dur="indefinite" restart="never" nodeType="tmRoot"/>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矩形 9"/>
          <p:cNvSpPr/>
          <p:nvPr/>
        </p:nvSpPr>
        <p:spPr>
          <a:xfrm>
            <a:off x="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1" name="矩形 10"/>
          <p:cNvSpPr/>
          <p:nvPr/>
        </p:nvSpPr>
        <p:spPr>
          <a:xfrm flipH="1">
            <a:off x="4514850" y="4768898"/>
            <a:ext cx="3136612" cy="2120804"/>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2" name="矩形 11"/>
          <p:cNvSpPr/>
          <p:nvPr/>
        </p:nvSpPr>
        <p:spPr>
          <a:xfrm>
            <a:off x="7677150" y="4800600"/>
            <a:ext cx="4514850" cy="2057400"/>
          </a:xfrm>
          <a:prstGeom prst="rect">
            <a:avLst/>
          </a:prstGeom>
          <a:blipFill dpi="0" rotWithShape="1">
            <a:blip r:embed="rId1">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5" name="文本框 4"/>
          <p:cNvSpPr txBox="1"/>
          <p:nvPr/>
        </p:nvSpPr>
        <p:spPr>
          <a:xfrm>
            <a:off x="805180" y="2768073"/>
            <a:ext cx="10850880" cy="1014730"/>
          </a:xfrm>
          <a:prstGeom prst="rect">
            <a:avLst/>
          </a:prstGeom>
          <a:noFill/>
          <a:effectLst>
            <a:glow rad="63500">
              <a:schemeClr val="accent2">
                <a:satMod val="175000"/>
                <a:alpha val="40000"/>
              </a:schemeClr>
            </a:glow>
          </a:effectLst>
        </p:spPr>
        <p:txBody>
          <a:bodyPr wrap="none" rtlCol="0">
            <a:spAutoFit/>
          </a:bodyPr>
          <a:lstStyle/>
          <a:p>
            <a:pPr algn="ctr"/>
            <a:r>
              <a:rPr lang="zh-CN" altLang="en-US" sz="60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rPr>
              <a:t>团纪处分种类及受处分后的影响</a:t>
            </a:r>
            <a:endParaRPr lang="zh-CN" altLang="en-US" sz="6000" dirty="0">
              <a:solidFill>
                <a:srgbClr val="C60000"/>
              </a:solidFill>
              <a:effectLst>
                <a:glow rad="63500">
                  <a:schemeClr val="bg1">
                    <a:alpha val="40000"/>
                  </a:schemeClr>
                </a:glow>
              </a:effectLst>
              <a:latin typeface="方正大标宋简体" panose="02010601030101010101" charset="-122"/>
              <a:ea typeface="方正大标宋简体" panose="02010601030101010101" charset="-122"/>
              <a:cs typeface="胡晓波男神体" panose="02010600030101010101" pitchFamily="2"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72804"/>
          <a:stretch>
            <a:fillRect/>
          </a:stretch>
        </p:blipFill>
        <p:spPr>
          <a:xfrm>
            <a:off x="-1" y="5007428"/>
            <a:ext cx="12192000" cy="186508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246110" y="183884"/>
            <a:ext cx="1752088" cy="1130566"/>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217"/>
            <a:ext cx="5934116" cy="2961506"/>
          </a:xfrm>
          <a:prstGeom prst="rect">
            <a:avLst/>
          </a:prstGeom>
        </p:spPr>
      </p:pic>
      <p:grpSp>
        <p:nvGrpSpPr>
          <p:cNvPr id="20" name="组合 19"/>
          <p:cNvGrpSpPr/>
          <p:nvPr/>
        </p:nvGrpSpPr>
        <p:grpSpPr>
          <a:xfrm>
            <a:off x="5049029" y="1864360"/>
            <a:ext cx="2546062" cy="696012"/>
            <a:chOff x="5105400" y="1940560"/>
            <a:chExt cx="2546062" cy="696012"/>
          </a:xfrm>
        </p:grpSpPr>
        <p:sp>
          <p:nvSpPr>
            <p:cNvPr id="3" name="矩形: 圆角 2"/>
            <p:cNvSpPr/>
            <p:nvPr/>
          </p:nvSpPr>
          <p:spPr>
            <a:xfrm>
              <a:off x="5105400" y="1940560"/>
              <a:ext cx="2546062" cy="6960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600259" y="1940667"/>
              <a:ext cx="1554843" cy="645160"/>
            </a:xfrm>
            <a:prstGeom prst="rect">
              <a:avLst/>
            </a:prstGeom>
            <a:noFill/>
          </p:spPr>
          <p:txBody>
            <a:bodyPr wrap="square" rtlCol="0">
              <a:spAutoFit/>
            </a:bodyPr>
            <a:lstStyle>
              <a:defPPr>
                <a:defRPr lang="zh-CN"/>
              </a:defPPr>
              <a:lvl1pPr algn="dist">
                <a:defRPr sz="2000">
                  <a:solidFill>
                    <a:srgbClr val="FEE4DC"/>
                  </a:solidFill>
                  <a:effectLst/>
                  <a:latin typeface="思源黑体 CN Bold" panose="020B0800000000000000" pitchFamily="34" charset="-122"/>
                  <a:ea typeface="思源黑体 CN Bold" panose="020B0800000000000000" pitchFamily="34" charset="-122"/>
                </a:defRPr>
              </a:lvl1pPr>
            </a:lstStyle>
            <a:p>
              <a:r>
                <a:rPr lang="zh-CN" altLang="en-US" sz="3600"/>
                <a:t>二</a:t>
              </a:r>
              <a:endParaRPr lang="zh-CN" altLang="en-US" sz="3600"/>
            </a:p>
          </p:txBody>
        </p:sp>
      </p:gr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6574155" cy="791845"/>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EE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7063" y="156822"/>
            <a:ext cx="5882640" cy="521970"/>
          </a:xfrm>
          <a:prstGeom prst="rect">
            <a:avLst/>
          </a:prstGeom>
          <a:noFill/>
        </p:spPr>
        <p:txBody>
          <a:bodyPr wrap="none" rtlCol="0" anchor="ctr">
            <a:spAutoFit/>
          </a:bodyPr>
          <a:lstStyle/>
          <a:p>
            <a:pPr algn="l">
              <a:buClrTx/>
              <a:buSzTx/>
              <a:buFontTx/>
            </a:pPr>
            <a:r>
              <a:rPr lang="zh-CN" altLang="en-US" sz="2800" b="1" dirty="0">
                <a:solidFill>
                  <a:schemeClr val="bg1"/>
                </a:solidFill>
                <a:latin typeface="华文中宋" panose="02010600040101010101" charset="-122"/>
                <a:ea typeface="华文中宋" panose="02010600040101010101" charset="-122"/>
              </a:rPr>
              <a:t>二、团纪处分种类及受处分后的影响</a:t>
            </a:r>
            <a:endParaRPr lang="zh-CN" altLang="en-US" sz="2800" b="1" dirty="0">
              <a:solidFill>
                <a:schemeClr val="bg1"/>
              </a:solidFill>
              <a:latin typeface="华文中宋" panose="02010600040101010101" charset="-122"/>
              <a:ea typeface="华文中宋" panose="02010600040101010101" charset="-122"/>
            </a:endParaRPr>
          </a:p>
        </p:txBody>
      </p:sp>
      <p:sp>
        <p:nvSpPr>
          <p:cNvPr id="12" name="圆角矩形 11"/>
          <p:cNvSpPr/>
          <p:nvPr>
            <p:custDataLst>
              <p:tags r:id="rId1"/>
            </p:custDataLst>
          </p:nvPr>
        </p:nvSpPr>
        <p:spPr>
          <a:xfrm>
            <a:off x="1646556" y="935990"/>
            <a:ext cx="2289065" cy="540000"/>
          </a:xfrm>
          <a:prstGeom prst="roundRect">
            <a:avLst>
              <a:gd name="adj" fmla="val 50000"/>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100000">
                  <a:srgbClr val="F9F8CA"/>
                </a:gs>
                <a:gs pos="6000">
                  <a:srgbClr val="4EAADD"/>
                </a:gs>
              </a:gsLst>
              <a:lin ang="18900000" scaled="0"/>
            </a:gradFill>
          </a:ln>
          <a:effectLst>
            <a:softEdge rad="50800"/>
          </a:effectLst>
        </p:spPr>
        <p:style>
          <a:lnRef idx="0">
            <a:srgbClr val="FFFFFF"/>
          </a:lnRef>
          <a:fillRef idx="1">
            <a:schemeClr val="accent1"/>
          </a:fillRef>
          <a:effectRef idx="0">
            <a:srgbClr val="FFFFFF"/>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警告</a:t>
            </a:r>
            <a:endParaRPr lang="zh-CN" altLang="en-US" sz="2000" b="1">
              <a:solidFill>
                <a:schemeClr val="lt1">
                  <a:lumMod val="100000"/>
                </a:schemeClr>
              </a:solidFill>
              <a:latin typeface="+mn-ea"/>
              <a:cs typeface="+mn-ea"/>
              <a:sym typeface="+mn-ea"/>
            </a:endParaRPr>
          </a:p>
        </p:txBody>
      </p:sp>
      <p:sp>
        <p:nvSpPr>
          <p:cNvPr id="6" name="圆角矩形 11"/>
          <p:cNvSpPr/>
          <p:nvPr>
            <p:custDataLst>
              <p:tags r:id="rId2"/>
            </p:custDataLst>
          </p:nvPr>
        </p:nvSpPr>
        <p:spPr>
          <a:xfrm>
            <a:off x="1646556" y="5720080"/>
            <a:ext cx="2289065" cy="540000"/>
          </a:xfrm>
          <a:prstGeom prst="roundRect">
            <a:avLst>
              <a:gd name="adj" fmla="val 50000"/>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100000">
                  <a:srgbClr val="F9F8CA"/>
                </a:gs>
                <a:gs pos="6000">
                  <a:srgbClr val="4EAADD"/>
                </a:gs>
              </a:gsLst>
              <a:lin ang="18900000" scaled="0"/>
            </a:gradFill>
          </a:ln>
          <a:effectLst>
            <a:softEdge rad="50800"/>
          </a:effectLst>
        </p:spPr>
        <p:style>
          <a:lnRef idx="0">
            <a:srgbClr val="FFFFFF"/>
          </a:lnRef>
          <a:fillRef idx="1">
            <a:schemeClr val="accent1"/>
          </a:fillRef>
          <a:effectRef idx="0">
            <a:srgbClr val="FFFFFF"/>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开除团籍</a:t>
            </a:r>
            <a:endParaRPr lang="zh-CN" altLang="en-US" sz="2000" b="1">
              <a:solidFill>
                <a:schemeClr val="lt1">
                  <a:lumMod val="100000"/>
                </a:schemeClr>
              </a:solidFill>
              <a:latin typeface="+mn-ea"/>
              <a:cs typeface="+mn-ea"/>
              <a:sym typeface="+mn-ea"/>
            </a:endParaRPr>
          </a:p>
        </p:txBody>
      </p:sp>
      <p:sp>
        <p:nvSpPr>
          <p:cNvPr id="18" name="圆角矩形 11"/>
          <p:cNvSpPr/>
          <p:nvPr>
            <p:custDataLst>
              <p:tags r:id="rId3"/>
            </p:custDataLst>
          </p:nvPr>
        </p:nvSpPr>
        <p:spPr>
          <a:xfrm>
            <a:off x="1646556" y="4549775"/>
            <a:ext cx="2289065" cy="540000"/>
          </a:xfrm>
          <a:prstGeom prst="roundRect">
            <a:avLst>
              <a:gd name="adj" fmla="val 50000"/>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100000">
                  <a:srgbClr val="F9F8CA"/>
                </a:gs>
                <a:gs pos="6000">
                  <a:srgbClr val="4EAADD"/>
                </a:gs>
              </a:gsLst>
              <a:lin ang="18900000" scaled="0"/>
            </a:gradFill>
          </a:ln>
          <a:effectLst>
            <a:softEdge rad="50800"/>
          </a:effectLst>
        </p:spPr>
        <p:style>
          <a:lnRef idx="0">
            <a:srgbClr val="FFFFFF"/>
          </a:lnRef>
          <a:fillRef idx="1">
            <a:schemeClr val="accent1"/>
          </a:fillRef>
          <a:effectRef idx="0">
            <a:srgbClr val="FFFFFF"/>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留团察看</a:t>
            </a:r>
            <a:endParaRPr lang="zh-CN" altLang="en-US" sz="2000" b="1">
              <a:solidFill>
                <a:schemeClr val="lt1">
                  <a:lumMod val="100000"/>
                </a:schemeClr>
              </a:solidFill>
              <a:latin typeface="+mn-ea"/>
              <a:cs typeface="+mn-ea"/>
              <a:sym typeface="+mn-ea"/>
            </a:endParaRPr>
          </a:p>
        </p:txBody>
      </p:sp>
      <p:sp>
        <p:nvSpPr>
          <p:cNvPr id="43" name="圆角矩形 11"/>
          <p:cNvSpPr/>
          <p:nvPr>
            <p:custDataLst>
              <p:tags r:id="rId4"/>
            </p:custDataLst>
          </p:nvPr>
        </p:nvSpPr>
        <p:spPr>
          <a:xfrm>
            <a:off x="1646556" y="3379470"/>
            <a:ext cx="2289065" cy="540000"/>
          </a:xfrm>
          <a:prstGeom prst="roundRect">
            <a:avLst>
              <a:gd name="adj" fmla="val 50000"/>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100000">
                  <a:srgbClr val="F9F8CA"/>
                </a:gs>
                <a:gs pos="6000">
                  <a:srgbClr val="4EAADD"/>
                </a:gs>
              </a:gsLst>
              <a:lin ang="18900000" scaled="0"/>
            </a:gradFill>
          </a:ln>
          <a:effectLst>
            <a:softEdge rad="50800"/>
          </a:effectLst>
        </p:spPr>
        <p:style>
          <a:lnRef idx="0">
            <a:srgbClr val="FFFFFF"/>
          </a:lnRef>
          <a:fillRef idx="1">
            <a:schemeClr val="accent1"/>
          </a:fillRef>
          <a:effectRef idx="0">
            <a:srgbClr val="FFFFFF"/>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撤销团内职务</a:t>
            </a:r>
            <a:endParaRPr lang="zh-CN" altLang="en-US" sz="2000" b="1">
              <a:solidFill>
                <a:schemeClr val="lt1">
                  <a:lumMod val="100000"/>
                </a:schemeClr>
              </a:solidFill>
              <a:latin typeface="+mn-ea"/>
              <a:cs typeface="+mn-ea"/>
              <a:sym typeface="+mn-ea"/>
            </a:endParaRPr>
          </a:p>
        </p:txBody>
      </p:sp>
      <p:sp>
        <p:nvSpPr>
          <p:cNvPr id="45" name="圆角矩形 11"/>
          <p:cNvSpPr/>
          <p:nvPr>
            <p:custDataLst>
              <p:tags r:id="rId5"/>
            </p:custDataLst>
          </p:nvPr>
        </p:nvSpPr>
        <p:spPr>
          <a:xfrm>
            <a:off x="1646556" y="2157730"/>
            <a:ext cx="2289065" cy="540000"/>
          </a:xfrm>
          <a:prstGeom prst="roundRect">
            <a:avLst>
              <a:gd name="adj" fmla="val 50000"/>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100000">
                  <a:srgbClr val="F9F8CA"/>
                </a:gs>
                <a:gs pos="6000">
                  <a:srgbClr val="4EAADD"/>
                </a:gs>
              </a:gsLst>
              <a:lin ang="18900000" scaled="0"/>
            </a:gradFill>
          </a:ln>
          <a:effectLst>
            <a:softEdge rad="50800"/>
          </a:effectLst>
        </p:spPr>
        <p:style>
          <a:lnRef idx="0">
            <a:srgbClr val="FFFFFF"/>
          </a:lnRef>
          <a:fillRef idx="1">
            <a:schemeClr val="accent1"/>
          </a:fillRef>
          <a:effectRef idx="0">
            <a:srgbClr val="FFFFFF"/>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严重警告</a:t>
            </a:r>
            <a:endParaRPr lang="zh-CN" altLang="en-US" sz="2000" b="1">
              <a:solidFill>
                <a:schemeClr val="lt1">
                  <a:lumMod val="100000"/>
                </a:schemeClr>
              </a:solidFill>
              <a:latin typeface="+mn-ea"/>
              <a:cs typeface="+mn-ea"/>
              <a:sym typeface="+mn-ea"/>
            </a:endParaRPr>
          </a:p>
        </p:txBody>
      </p:sp>
      <p:sp>
        <p:nvSpPr>
          <p:cNvPr id="2" name="下箭头 1"/>
          <p:cNvSpPr/>
          <p:nvPr/>
        </p:nvSpPr>
        <p:spPr>
          <a:xfrm>
            <a:off x="2753360" y="5116830"/>
            <a:ext cx="75565" cy="576580"/>
          </a:xfrm>
          <a:prstGeom prst="downArrow">
            <a:avLst/>
          </a:prstGeom>
          <a:gradFill>
            <a:gsLst>
              <a:gs pos="50000">
                <a:schemeClr val="accent1"/>
              </a:gs>
              <a:gs pos="0">
                <a:schemeClr val="accent1">
                  <a:lumMod val="25000"/>
                  <a:lumOff val="75000"/>
                </a:schemeClr>
              </a:gs>
              <a:gs pos="100000">
                <a:schemeClr val="accent1">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下箭头 2"/>
          <p:cNvSpPr/>
          <p:nvPr/>
        </p:nvSpPr>
        <p:spPr>
          <a:xfrm>
            <a:off x="2753360" y="2750185"/>
            <a:ext cx="75565" cy="576580"/>
          </a:xfrm>
          <a:prstGeom prst="downArrow">
            <a:avLst/>
          </a:prstGeom>
          <a:gradFill>
            <a:gsLst>
              <a:gs pos="50000">
                <a:schemeClr val="accent1"/>
              </a:gs>
              <a:gs pos="0">
                <a:schemeClr val="accent1">
                  <a:lumMod val="25000"/>
                  <a:lumOff val="75000"/>
                </a:schemeClr>
              </a:gs>
              <a:gs pos="100000">
                <a:schemeClr val="accent1">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a:off x="2753360" y="3971925"/>
            <a:ext cx="75565" cy="576580"/>
          </a:xfrm>
          <a:prstGeom prst="downArrow">
            <a:avLst/>
          </a:prstGeom>
          <a:gradFill>
            <a:gsLst>
              <a:gs pos="50000">
                <a:schemeClr val="accent1"/>
              </a:gs>
              <a:gs pos="0">
                <a:schemeClr val="accent1">
                  <a:lumMod val="25000"/>
                  <a:lumOff val="75000"/>
                </a:schemeClr>
              </a:gs>
              <a:gs pos="100000">
                <a:schemeClr val="accent1">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下箭头 7"/>
          <p:cNvSpPr/>
          <p:nvPr/>
        </p:nvSpPr>
        <p:spPr>
          <a:xfrm>
            <a:off x="2753360" y="1528445"/>
            <a:ext cx="75565" cy="576580"/>
          </a:xfrm>
          <a:prstGeom prst="downArrow">
            <a:avLst/>
          </a:prstGeom>
          <a:gradFill>
            <a:gsLst>
              <a:gs pos="50000">
                <a:schemeClr val="accent1"/>
              </a:gs>
              <a:gs pos="0">
                <a:schemeClr val="accent1">
                  <a:lumMod val="25000"/>
                  <a:lumOff val="75000"/>
                </a:schemeClr>
              </a:gs>
              <a:gs pos="100000">
                <a:schemeClr val="accent1">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020310" y="2773045"/>
            <a:ext cx="6567805" cy="1383665"/>
          </a:xfrm>
          <a:prstGeom prst="rect">
            <a:avLst/>
          </a:prstGeom>
        </p:spPr>
        <p:txBody>
          <a:bodyPr wrap="square">
            <a:spAutoFit/>
          </a:bodyPr>
          <a:p>
            <a:pPr indent="711200" algn="just" defTabSz="266700" fontAlgn="auto">
              <a:lnSpc>
                <a:spcPct val="150000"/>
              </a:lnSpc>
              <a:spcBef>
                <a:spcPct val="0"/>
              </a:spcBef>
              <a:spcAft>
                <a:spcPct val="0"/>
              </a:spcAft>
              <a:extLst>
                <a:ext uri="{35155182-B16C-46BC-9424-99874614C6A1}">
                  <wpsdc:indentchars xmlns:wpsdc="http://www.wps.cn/officeDocument/2017/drawingmlCustomData" val="200" checksum="3773799597"/>
                </a:ext>
              </a:extLst>
            </a:pPr>
            <a:r>
              <a:rPr lang="zh-CN" altLang="en-US" sz="2800" b="1">
                <a:solidFill>
                  <a:srgbClr val="FF0000"/>
                </a:solidFill>
                <a:latin typeface="方正楷体_GB2312" panose="02000000000000000000" charset="-122"/>
                <a:ea typeface="方正楷体_GB2312" panose="02000000000000000000" charset="-122"/>
              </a:rPr>
              <a:t>团纪处分是严肃的纪律惩戒措施，会产生严肃的责任后果。</a:t>
            </a:r>
            <a:endParaRPr lang="zh-CN" altLang="en-US" sz="2800" b="1">
              <a:solidFill>
                <a:srgbClr val="FF0000"/>
              </a:solidFill>
              <a:latin typeface="方正楷体_GB2312" panose="02000000000000000000" charset="-122"/>
              <a:ea typeface="方正楷体_GB2312" panose="02000000000000000000" charset="-122"/>
            </a:endParaRPr>
          </a:p>
        </p:txBody>
      </p:sp>
      <p:sp>
        <p:nvSpPr>
          <p:cNvPr id="11" name="矩形 10"/>
          <p:cNvSpPr/>
          <p:nvPr/>
        </p:nvSpPr>
        <p:spPr>
          <a:xfrm>
            <a:off x="4850130" y="2583815"/>
            <a:ext cx="7000875" cy="1861185"/>
          </a:xfrm>
          <a:prstGeom prst="rect">
            <a:avLst/>
          </a:prstGeom>
          <a:noFill/>
          <a:ln w="19050">
            <a:solidFill>
              <a:srgbClr val="E51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DIAGRAM_VIRTUALLY_FRAME" val="{&quot;height&quot;:237.76771653543307,&quot;left&quot;:205.40866141732278,&quot;top&quot;:138.85,&quot;width&quot;:728.1264566929134}"/>
</p:tagLst>
</file>

<file path=ppt/tags/tag10.xml><?xml version="1.0" encoding="utf-8"?>
<p:tagLst xmlns:p="http://schemas.openxmlformats.org/presentationml/2006/main">
  <p:tag name="KSO_WM_DIAGRAM_VIRTUALLY_FRAME" val="{&quot;height&quot;:237.76771653543307,&quot;left&quot;:205.40866141732278,&quot;top&quot;:138.85,&quot;width&quot;:728.1264566929134}"/>
</p:tagLst>
</file>

<file path=ppt/tags/tag11.xml><?xml version="1.0" encoding="utf-8"?>
<p:tagLst xmlns:p="http://schemas.openxmlformats.org/presentationml/2006/main">
  <p:tag name="KSO_WM_DIAGRAM_VIRTUALLY_FRAME" val="{&quot;height&quot;:237.76771653543307,&quot;left&quot;:205.40866141732278,&quot;top&quot;:138.85,&quot;width&quot;:728.1264566929134}"/>
</p:tagLst>
</file>

<file path=ppt/tags/tag12.xml><?xml version="1.0" encoding="utf-8"?>
<p:tagLst xmlns:p="http://schemas.openxmlformats.org/presentationml/2006/main">
  <p:tag name="KSO_WM_DIAGRAM_VIRTUALLY_FRAME" val="{&quot;height&quot;:237.76771653543307,&quot;left&quot;:205.40866141732278,&quot;top&quot;:138.85,&quot;width&quot;:728.1264566929134}"/>
</p:tagLst>
</file>

<file path=ppt/tags/tag13.xml><?xml version="1.0" encoding="utf-8"?>
<p:tagLst xmlns:p="http://schemas.openxmlformats.org/presentationml/2006/main">
  <p:tag name="KSO_WM_DIAGRAM_VIRTUALLY_FRAME" val="{&quot;height&quot;:237.76771653543307,&quot;left&quot;:205.40866141732278,&quot;top&quot;:138.85,&quot;width&quot;:728.1264566929134}"/>
</p:tagLst>
</file>

<file path=ppt/tags/tag14.xml><?xml version="1.0" encoding="utf-8"?>
<p:tagLst xmlns:p="http://schemas.openxmlformats.org/presentationml/2006/main">
  <p:tag name="KSO_WM_DIAGRAM_VIRTUALLY_FRAME" val="{&quot;height&quot;:237.76771653543307,&quot;left&quot;:205.40866141732278,&quot;top&quot;:138.85,&quot;width&quot;:728.1264566929134}"/>
</p:tagLst>
</file>

<file path=ppt/tags/tag15.xml><?xml version="1.0" encoding="utf-8"?>
<p:tagLst xmlns:p="http://schemas.openxmlformats.org/presentationml/2006/main">
  <p:tag name="KSO_WM_DIAGRAM_VIRTUALLY_FRAME" val="{&quot;height&quot;:237.76771653543307,&quot;left&quot;:205.40866141732278,&quot;top&quot;:138.85,&quot;width&quot;:728.1264566929134}"/>
</p:tagLst>
</file>

<file path=ppt/tags/tag16.xml><?xml version="1.0" encoding="utf-8"?>
<p:tagLst xmlns:p="http://schemas.openxmlformats.org/presentationml/2006/main">
  <p:tag name="KSO_WM_DIAGRAM_VIRTUALLY_FRAME" val="{&quot;height&quot;:237.76771653543307,&quot;left&quot;:205.40866141732278,&quot;top&quot;:138.85,&quot;width&quot;:728.1264566929134}"/>
</p:tagLst>
</file>

<file path=ppt/tags/tag17.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4*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60.5,&quot;left&quot;:-90.32503662109374,&quot;top&quot;:73.7,&quot;width&quot;:496.8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18.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5_1"/>
  <p:tag name="KSO_WM_TEMPLATE_CATEGORY" val="diagram"/>
  <p:tag name="KSO_WM_TEMPLATE_INDEX" val="20231790"/>
  <p:tag name="KSO_WM_UNIT_LAYERLEVEL" val="1_1_1"/>
  <p:tag name="KSO_WM_TAG_VERSION" val="3.0"/>
  <p:tag name="KSO_WM_UNIT_VALUE" val="10"/>
  <p:tag name="KSO_WM_UNIT_TYPE" val="l_h_a"/>
  <p:tag name="KSO_WM_UNIT_ID" val="diagram20231790_4*l_h_a*1_5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60.5,&quot;left&quot;:-90.32503662109374,&quot;top&quot;:73.7,&quot;width&quot;:496.8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19.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diagram"/>
  <p:tag name="KSO_WM_TEMPLATE_INDEX" val="20231790"/>
  <p:tag name="KSO_WM_UNIT_LAYERLEVEL" val="1_1_1"/>
  <p:tag name="KSO_WM_TAG_VERSION" val="3.0"/>
  <p:tag name="KSO_WM_UNIT_VALUE" val="10"/>
  <p:tag name="KSO_WM_UNIT_TYPE" val="l_h_a"/>
  <p:tag name="KSO_WM_UNIT_ID" val="diagram20231790_4*l_h_a*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60.5,&quot;left&quot;:-90.32503662109374,&quot;top&quot;:73.7,&quot;width&quot;:496.8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2.xml><?xml version="1.0" encoding="utf-8"?>
<p:tagLst xmlns:p="http://schemas.openxmlformats.org/presentationml/2006/main">
  <p:tag name="KSO_WM_DIAGRAM_VIRTUALLY_FRAME" val="{&quot;height&quot;:237.76771653543307,&quot;left&quot;:205.40866141732278,&quot;top&quot;:138.85,&quot;width&quot;:728.1264566929134}"/>
</p:tagLst>
</file>

<file path=ppt/tags/tag20.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diagram"/>
  <p:tag name="KSO_WM_TEMPLATE_INDEX" val="20231790"/>
  <p:tag name="KSO_WM_UNIT_LAYERLEVEL" val="1_1_1"/>
  <p:tag name="KSO_WM_TAG_VERSION" val="3.0"/>
  <p:tag name="KSO_WM_UNIT_VALUE" val="10"/>
  <p:tag name="KSO_WM_UNIT_TYPE" val="l_h_a"/>
  <p:tag name="KSO_WM_UNIT_ID" val="diagram20231790_4*l_h_a*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60.5,&quot;left&quot;:-90.32503662109374,&quot;top&quot;:73.7,&quot;width&quot;:496.8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21.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diagram"/>
  <p:tag name="KSO_WM_TEMPLATE_INDEX" val="20231790"/>
  <p:tag name="KSO_WM_UNIT_LAYERLEVEL" val="1_1_1"/>
  <p:tag name="KSO_WM_TAG_VERSION" val="3.0"/>
  <p:tag name="KSO_WM_UNIT_VALUE" val="10"/>
  <p:tag name="KSO_WM_UNIT_TYPE" val="l_h_a"/>
  <p:tag name="KSO_WM_UNIT_ID" val="diagram20231790_4*l_h_a*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60.5,&quot;left&quot;:-90.32503662109374,&quot;top&quot;:73.7,&quot;width&quot;:496.8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90_2*l_h_i*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6,6,6,6,6,6]}"/>
</p:tagLst>
</file>

<file path=ppt/tags/tag23.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2*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输入你的项正文，文字是您思想的提炼，请尽量言简意赅的阐述观点,单击输入你的项正文，文字是您思想的提炼，请言简意赅的阐述观点"/>
  <p:tag name="KSO_WM_UNIT_TEXT_FILL_FORE_SCHEMECOLOR_INDEX" val="1"/>
  <p:tag name="KSO_WM_UNIT_TEXT_FILL_TYPE" val="1"/>
  <p:tag name="KSO_WM_DIAGRAM_USE_COLOR_VALUE" val="{&quot;color_scheme&quot;:1,&quot;color_type&quot;:1,&quot;theme_color_indexes&quot;:[6,6,6,6,6,6]}"/>
</p:tagLst>
</file>

<file path=ppt/tags/tag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90_2*l_h_i*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6,6,6,6,6,6]}"/>
</p:tagLst>
</file>

<file path=ppt/tags/tag25.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2*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输入你的项正文，文字是您思想的提炼，请尽量言简意赅的阐述观点,单击输入你的项正文，文字是您思想的提炼，请言简意赅的阐述观点"/>
  <p:tag name="KSO_WM_UNIT_TEXT_FILL_FORE_SCHEMECOLOR_INDEX" val="1"/>
  <p:tag name="KSO_WM_UNIT_TEXT_FILL_TYPE" val="1"/>
  <p:tag name="KSO_WM_DIAGRAM_USE_COLOR_VALUE" val="{&quot;color_scheme&quot;:1,&quot;color_type&quot;:1,&quot;theme_color_indexes&quot;:[6,6,6,6,6,6]}"/>
</p:tagLst>
</file>

<file path=ppt/tags/tag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90_2*l_h_i*1_3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6,6,6,6,6,6]}"/>
</p:tagLst>
</file>

<file path=ppt/tags/tag27.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90_2*l_h_f*1_3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3999969482422,&quot;left&quot;:65.92496337890626,&quot;top&quot;:133.5500030517578,&quot;width&quot;:826.475036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输入你的项正文，文字是您思想的提炼，请尽量言简意赅的阐述观点,单击输入你的项正文，文字是您思想的提炼，请言简意赅的阐述观点"/>
  <p:tag name="KSO_WM_UNIT_TEXT_FILL_FORE_SCHEMECOLOR_INDEX" val="1"/>
  <p:tag name="KSO_WM_UNIT_TEXT_FILL_TYPE" val="1"/>
  <p:tag name="KSO_WM_DIAGRAM_USE_COLOR_VALUE" val="{&quot;color_scheme&quot;:1,&quot;color_type&quot;:1,&quot;theme_color_indexes&quot;:[6,6,6,6,6,6]}"/>
</p:tagLst>
</file>

<file path=ppt/tags/tag28.xml><?xml version="1.0" encoding="utf-8"?>
<p:tagLst xmlns:p="http://schemas.openxmlformats.org/presentationml/2006/main">
  <p:tag name="resource_record_key" val="{&quot;13&quot;:[4364974],&quot;70&quot;:[3321977,3317671,3322479,3321973]}"/>
</p:tagLst>
</file>

<file path=ppt/tags/tag3.xml><?xml version="1.0" encoding="utf-8"?>
<p:tagLst xmlns:p="http://schemas.openxmlformats.org/presentationml/2006/main">
  <p:tag name="KSO_WM_DIAGRAM_VIRTUALLY_FRAME" val="{&quot;height&quot;:237.76771653543307,&quot;left&quot;:205.40866141732278,&quot;top&quot;:138.85,&quot;width&quot;:728.1264566929134}"/>
</p:tagLst>
</file>

<file path=ppt/tags/tag4.xml><?xml version="1.0" encoding="utf-8"?>
<p:tagLst xmlns:p="http://schemas.openxmlformats.org/presentationml/2006/main">
  <p:tag name="KSO_WM_DIAGRAM_VIRTUALLY_FRAME" val="{&quot;height&quot;:237.76771653543307,&quot;left&quot;:205.40866141732278,&quot;top&quot;:138.85,&quot;width&quot;:728.1264566929134}"/>
</p:tagLst>
</file>

<file path=ppt/tags/tag5.xml><?xml version="1.0" encoding="utf-8"?>
<p:tagLst xmlns:p="http://schemas.openxmlformats.org/presentationml/2006/main">
  <p:tag name="KSO_WM_DIAGRAM_VIRTUALLY_FRAME" val="{&quot;height&quot;:237.76771653543307,&quot;left&quot;:205.40866141732278,&quot;top&quot;:138.85,&quot;width&quot;:728.1264566929134}"/>
</p:tagLst>
</file>

<file path=ppt/tags/tag6.xml><?xml version="1.0" encoding="utf-8"?>
<p:tagLst xmlns:p="http://schemas.openxmlformats.org/presentationml/2006/main">
  <p:tag name="KSO_WM_DIAGRAM_VIRTUALLY_FRAME" val="{&quot;height&quot;:237.76771653543307,&quot;left&quot;:205.40866141732278,&quot;top&quot;:138.85,&quot;width&quot;:728.1264566929134}"/>
</p:tagLst>
</file>

<file path=ppt/tags/tag7.xml><?xml version="1.0" encoding="utf-8"?>
<p:tagLst xmlns:p="http://schemas.openxmlformats.org/presentationml/2006/main">
  <p:tag name="KSO_WM_DIAGRAM_VIRTUALLY_FRAME" val="{&quot;height&quot;:237.76771653543307,&quot;left&quot;:205.40866141732278,&quot;top&quot;:138.85,&quot;width&quot;:728.1264566929134}"/>
</p:tagLst>
</file>

<file path=ppt/tags/tag8.xml><?xml version="1.0" encoding="utf-8"?>
<p:tagLst xmlns:p="http://schemas.openxmlformats.org/presentationml/2006/main">
  <p:tag name="KSO_WM_DIAGRAM_VIRTUALLY_FRAME" val="{&quot;height&quot;:237.76771653543307,&quot;left&quot;:205.40866141732278,&quot;top&quot;:138.85,&quot;width&quot;:728.1264566929134}"/>
</p:tagLst>
</file>

<file path=ppt/tags/tag9.xml><?xml version="1.0" encoding="utf-8"?>
<p:tagLst xmlns:p="http://schemas.openxmlformats.org/presentationml/2006/main">
  <p:tag name="KSO_WM_DIAGRAM_VIRTUALLY_FRAME" val="{&quot;height&quot;:237.76771653543307,&quot;left&quot;:205.40866141732278,&quot;top&quot;:138.85,&quot;width&quot;:728.1264566929134}"/>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3908</Words>
  <Application>WPS 演示</Application>
  <PresentationFormat>宽屏</PresentationFormat>
  <Paragraphs>227</Paragraphs>
  <Slides>30</Slides>
  <Notes>0</Notes>
  <HiddenSlides>0</HiddenSlides>
  <MMClips>3</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30</vt:i4>
      </vt:variant>
    </vt:vector>
  </HeadingPairs>
  <TitlesOfParts>
    <vt:vector size="53" baseType="lpstr">
      <vt:lpstr>Arial</vt:lpstr>
      <vt:lpstr>宋体</vt:lpstr>
      <vt:lpstr>Wingdings</vt:lpstr>
      <vt:lpstr>微软雅黑</vt:lpstr>
      <vt:lpstr>思源黑体 CN Regular</vt:lpstr>
      <vt:lpstr>华文中宋</vt:lpstr>
      <vt:lpstr>思源黑体 CN Medium</vt:lpstr>
      <vt:lpstr>黑体</vt:lpstr>
      <vt:lpstr>汉仪家书简</vt:lpstr>
      <vt:lpstr>方正楷体_GB2312</vt:lpstr>
      <vt:lpstr>造字工房力黑（非商用）常规体</vt:lpstr>
      <vt:lpstr>方正小标宋_GBK</vt:lpstr>
      <vt:lpstr>胡晓波男神体</vt:lpstr>
      <vt:lpstr>方正大标宋简体</vt:lpstr>
      <vt:lpstr>思源黑体 CN Bold</vt:lpstr>
      <vt:lpstr>Arial Unicode MS</vt:lpstr>
      <vt:lpstr>Calibri</vt:lpstr>
      <vt:lpstr>等线</vt:lpstr>
      <vt:lpstr>锐字潮牌真言简2.0免费 大粗</vt:lpstr>
      <vt:lpstr>思源宋体 CN Heavy</vt:lpstr>
      <vt:lpstr>方正粗谭黑简体</vt:lpstr>
      <vt:lpstr>汉仪铸字美心体简</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党政风PPT</dc:title>
  <dc:creator>WIN7</dc:creator>
  <cp:keywords>RP</cp:keywords>
  <dc:description>RP</dc:description>
  <dc:subject>RP</dc:subject>
  <cp:category>RP</cp:category>
  <cp:lastModifiedBy>博雅</cp:lastModifiedBy>
  <cp:revision>165</cp:revision>
  <dcterms:created xsi:type="dcterms:W3CDTF">2017-08-18T03:02:00Z</dcterms:created>
  <dcterms:modified xsi:type="dcterms:W3CDTF">2024-12-31T09:41:23Z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3AE9C1FC450B4501A76B56D42F27073F_13</vt:lpwstr>
  </property>
</Properties>
</file>